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84" r:id="rId2"/>
    <p:sldId id="467" r:id="rId3"/>
    <p:sldId id="476" r:id="rId4"/>
    <p:sldId id="472" r:id="rId5"/>
    <p:sldId id="483" r:id="rId6"/>
    <p:sldId id="468" r:id="rId7"/>
    <p:sldId id="474" r:id="rId8"/>
    <p:sldId id="478" r:id="rId9"/>
    <p:sldId id="482" r:id="rId10"/>
    <p:sldId id="480" r:id="rId11"/>
    <p:sldId id="481" r:id="rId12"/>
    <p:sldId id="470" r:id="rId13"/>
    <p:sldId id="469" r:id="rId14"/>
    <p:sldId id="477" r:id="rId15"/>
  </p:sldIdLst>
  <p:sldSz cx="9144000" cy="6858000" type="screen4x3"/>
  <p:notesSz cx="7010400" cy="93726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ff Collins" initials="DC" lastIdx="1" clrIdx="0">
    <p:extLst>
      <p:ext uri="{19B8F6BF-5375-455C-9EA6-DF929625EA0E}">
        <p15:presenceInfo xmlns:p15="http://schemas.microsoft.com/office/powerpoint/2012/main" userId="S-1-5-21-380771012-1436770865-324685044-1023" providerId="AD"/>
      </p:ext>
    </p:extLst>
  </p:cmAuthor>
  <p:cmAuthor id="2" name="Doug McKeowm" initials="DM" lastIdx="1" clrIdx="1">
    <p:extLst>
      <p:ext uri="{19B8F6BF-5375-455C-9EA6-DF929625EA0E}">
        <p15:presenceInfo xmlns:p15="http://schemas.microsoft.com/office/powerpoint/2012/main" userId="faf2ed3a41296da0" providerId="Windows Live"/>
      </p:ext>
    </p:extLst>
  </p:cmAuthor>
  <p:cmAuthor id="3" name="Patti Thomes" initials="PT" lastIdx="1" clrIdx="2">
    <p:extLst>
      <p:ext uri="{19B8F6BF-5375-455C-9EA6-DF929625EA0E}">
        <p15:presenceInfo xmlns:p15="http://schemas.microsoft.com/office/powerpoint/2012/main" userId="S-1-5-21-380771012-1436770865-324685044-1151" providerId="AD"/>
      </p:ext>
    </p:extLst>
  </p:cmAuthor>
  <p:cmAuthor id="4" name="Doug McKeown" initials="DM" lastIdx="15" clrIdx="3">
    <p:extLst>
      <p:ext uri="{19B8F6BF-5375-455C-9EA6-DF929625EA0E}">
        <p15:presenceInfo xmlns:p15="http://schemas.microsoft.com/office/powerpoint/2012/main" userId="S-1-5-21-380771012-1436770865-324685044-1111" providerId="AD"/>
      </p:ext>
    </p:extLst>
  </p:cmAuthor>
  <p:cmAuthor id="5" name="Julian Marks" initials="JM" lastIdx="1" clrIdx="4">
    <p:extLst>
      <p:ext uri="{19B8F6BF-5375-455C-9EA6-DF929625EA0E}">
        <p15:presenceInfo xmlns:p15="http://schemas.microsoft.com/office/powerpoint/2012/main" userId="S-1-5-21-380771012-1436770865-324685044-7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5B12"/>
    <a:srgbClr val="21618A"/>
    <a:srgbClr val="21578A"/>
    <a:srgbClr val="B3B38C"/>
    <a:srgbClr val="DDC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3888" autoAdjust="0"/>
  </p:normalViewPr>
  <p:slideViewPr>
    <p:cSldViewPr snapToGrid="0">
      <p:cViewPr varScale="1">
        <p:scale>
          <a:sx n="63" d="100"/>
          <a:sy n="63" d="100"/>
        </p:scale>
        <p:origin x="1982" y="48"/>
      </p:cViewPr>
      <p:guideLst>
        <p:guide orient="horz" pos="2160"/>
        <p:guide pos="2880"/>
      </p:guideLst>
    </p:cSldViewPr>
  </p:slideViewPr>
  <p:notesTextViewPr>
    <p:cViewPr>
      <p:scale>
        <a:sx n="1" d="1"/>
        <a:sy n="1" d="1"/>
      </p:scale>
      <p:origin x="0" y="0"/>
    </p:cViewPr>
  </p:notesTextViewPr>
  <p:sorterViewPr>
    <p:cViewPr>
      <p:scale>
        <a:sx n="190" d="100"/>
        <a:sy n="190" d="100"/>
      </p:scale>
      <p:origin x="0" y="-2370"/>
    </p:cViewPr>
  </p:sorterViewPr>
  <p:notesViewPr>
    <p:cSldViewPr snapToGrid="0">
      <p:cViewPr varScale="1">
        <p:scale>
          <a:sx n="83" d="100"/>
          <a:sy n="83"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9592"/>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9592"/>
          </a:xfrm>
          <a:prstGeom prst="rect">
            <a:avLst/>
          </a:prstGeom>
        </p:spPr>
        <p:txBody>
          <a:bodyPr vert="horz" lIns="91650" tIns="45825" rIns="91650" bIns="45825" rtlCol="0"/>
          <a:lstStyle>
            <a:lvl1pPr algn="r">
              <a:defRPr sz="1200"/>
            </a:lvl1pPr>
          </a:lstStyle>
          <a:p>
            <a:fld id="{F2AD54BE-E33D-40E8-941C-739F487D469F}" type="datetimeFigureOut">
              <a:rPr lang="en-US" smtClean="0"/>
              <a:pPr/>
              <a:t>11/1/2018</a:t>
            </a:fld>
            <a:endParaRPr lang="en-US"/>
          </a:p>
        </p:txBody>
      </p:sp>
      <p:sp>
        <p:nvSpPr>
          <p:cNvPr id="4" name="Footer Placeholder 3"/>
          <p:cNvSpPr>
            <a:spLocks noGrp="1"/>
          </p:cNvSpPr>
          <p:nvPr>
            <p:ph type="ftr" sz="quarter" idx="2"/>
          </p:nvPr>
        </p:nvSpPr>
        <p:spPr>
          <a:xfrm>
            <a:off x="0" y="8903011"/>
            <a:ext cx="3038372" cy="469591"/>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903011"/>
            <a:ext cx="3038372" cy="469591"/>
          </a:xfrm>
          <a:prstGeom prst="rect">
            <a:avLst/>
          </a:prstGeom>
        </p:spPr>
        <p:txBody>
          <a:bodyPr vert="horz" lIns="91650" tIns="45825" rIns="91650" bIns="45825" rtlCol="0" anchor="b"/>
          <a:lstStyle>
            <a:lvl1pPr algn="r">
              <a:defRPr sz="1200"/>
            </a:lvl1pPr>
          </a:lstStyle>
          <a:p>
            <a:fld id="{831D231A-E66F-4087-9005-A2CBD1540688}" type="slidenum">
              <a:rPr lang="en-US" smtClean="0"/>
              <a:pPr/>
              <a:t>‹#›</a:t>
            </a:fld>
            <a:endParaRPr lang="en-US"/>
          </a:p>
        </p:txBody>
      </p:sp>
    </p:spTree>
    <p:custDataLst>
      <p:tags r:id="rId2"/>
    </p:custDataLst>
    <p:extLst>
      <p:ext uri="{BB962C8B-B14F-4D97-AF65-F5344CB8AC3E}">
        <p14:creationId xmlns:p14="http://schemas.microsoft.com/office/powerpoint/2010/main" val="3331925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70257"/>
          </a:xfrm>
          <a:prstGeom prst="rect">
            <a:avLst/>
          </a:prstGeom>
        </p:spPr>
        <p:txBody>
          <a:bodyPr vert="horz" lIns="92734" tIns="46367" rIns="92734" bIns="46367" rtlCol="0"/>
          <a:lstStyle>
            <a:lvl1pPr algn="l">
              <a:defRPr sz="1300"/>
            </a:lvl1pPr>
          </a:lstStyle>
          <a:p>
            <a:endParaRPr lang="en-US" dirty="0"/>
          </a:p>
        </p:txBody>
      </p:sp>
      <p:sp>
        <p:nvSpPr>
          <p:cNvPr id="3" name="Date Placeholder 2"/>
          <p:cNvSpPr>
            <a:spLocks noGrp="1"/>
          </p:cNvSpPr>
          <p:nvPr>
            <p:ph type="dt" idx="1"/>
          </p:nvPr>
        </p:nvSpPr>
        <p:spPr>
          <a:xfrm>
            <a:off x="3970939" y="3"/>
            <a:ext cx="3037840" cy="470257"/>
          </a:xfrm>
          <a:prstGeom prst="rect">
            <a:avLst/>
          </a:prstGeom>
        </p:spPr>
        <p:txBody>
          <a:bodyPr vert="horz" lIns="92734" tIns="46367" rIns="92734" bIns="46367" rtlCol="0"/>
          <a:lstStyle>
            <a:lvl1pPr algn="r">
              <a:defRPr sz="1300"/>
            </a:lvl1pPr>
          </a:lstStyle>
          <a:p>
            <a:fld id="{8F7FACB7-6EA8-4386-92DA-21E5D2D69DBA}" type="datetimeFigureOut">
              <a:rPr lang="en-US" smtClean="0"/>
              <a:pPr/>
              <a:t>11/1/2018</a:t>
            </a:fld>
            <a:endParaRPr lang="en-US" dirty="0"/>
          </a:p>
        </p:txBody>
      </p:sp>
      <p:sp>
        <p:nvSpPr>
          <p:cNvPr id="4" name="Slide Image Placeholder 3"/>
          <p:cNvSpPr>
            <a:spLocks noGrp="1" noRot="1" noChangeAspect="1"/>
          </p:cNvSpPr>
          <p:nvPr>
            <p:ph type="sldImg" idx="2"/>
          </p:nvPr>
        </p:nvSpPr>
        <p:spPr>
          <a:xfrm>
            <a:off x="1395413" y="1171575"/>
            <a:ext cx="4219575" cy="3163888"/>
          </a:xfrm>
          <a:prstGeom prst="rect">
            <a:avLst/>
          </a:prstGeom>
          <a:noFill/>
          <a:ln w="12700">
            <a:solidFill>
              <a:prstClr val="black"/>
            </a:solidFill>
          </a:ln>
        </p:spPr>
        <p:txBody>
          <a:bodyPr vert="horz" lIns="92734" tIns="46367" rIns="92734" bIns="46367" rtlCol="0" anchor="ctr"/>
          <a:lstStyle/>
          <a:p>
            <a:endParaRPr lang="en-US" dirty="0"/>
          </a:p>
        </p:txBody>
      </p:sp>
      <p:sp>
        <p:nvSpPr>
          <p:cNvPr id="5" name="Notes Placeholder 4"/>
          <p:cNvSpPr>
            <a:spLocks noGrp="1"/>
          </p:cNvSpPr>
          <p:nvPr>
            <p:ph type="body" sz="quarter" idx="3"/>
          </p:nvPr>
        </p:nvSpPr>
        <p:spPr>
          <a:xfrm>
            <a:off x="701040" y="4510566"/>
            <a:ext cx="5608320" cy="3690463"/>
          </a:xfrm>
          <a:prstGeom prst="rect">
            <a:avLst/>
          </a:prstGeom>
        </p:spPr>
        <p:txBody>
          <a:bodyPr vert="horz" lIns="92734" tIns="46367" rIns="92734" bIns="463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37840" cy="470256"/>
          </a:xfrm>
          <a:prstGeom prst="rect">
            <a:avLst/>
          </a:prstGeom>
        </p:spPr>
        <p:txBody>
          <a:bodyPr vert="horz" lIns="92734" tIns="46367" rIns="92734" bIns="4636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902344"/>
            <a:ext cx="3037840" cy="470256"/>
          </a:xfrm>
          <a:prstGeom prst="rect">
            <a:avLst/>
          </a:prstGeom>
        </p:spPr>
        <p:txBody>
          <a:bodyPr vert="horz" lIns="92734" tIns="46367" rIns="92734" bIns="46367" rtlCol="0" anchor="b"/>
          <a:lstStyle>
            <a:lvl1pPr algn="r">
              <a:defRPr sz="1300"/>
            </a:lvl1pPr>
          </a:lstStyle>
          <a:p>
            <a:fld id="{A6AAB1B3-72C1-4BF2-BF09-E2ECE6130332}" type="slidenum">
              <a:rPr lang="en-US" smtClean="0"/>
              <a:pPr/>
              <a:t>‹#›</a:t>
            </a:fld>
            <a:endParaRPr lang="en-US" dirty="0"/>
          </a:p>
        </p:txBody>
      </p:sp>
    </p:spTree>
    <p:extLst>
      <p:ext uri="{BB962C8B-B14F-4D97-AF65-F5344CB8AC3E}">
        <p14:creationId xmlns:p14="http://schemas.microsoft.com/office/powerpoint/2010/main" val="171509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395413" y="1171575"/>
            <a:ext cx="4219575" cy="3163888"/>
          </a:xfrm>
        </p:spPr>
        <p:txBody>
          <a:bodyPr/>
          <a:lstStyle/>
          <a:p>
            <a:endParaRPr lang="en-US" dirty="0"/>
          </a:p>
        </p:txBody>
      </p:sp>
      <p:sp>
        <p:nvSpPr>
          <p:cNvPr id="3" name="Rectangle 3"/>
          <p:cNvSpPr>
            <a:spLocks noGrp="1"/>
          </p:cNvSpPr>
          <p:nvPr>
            <p:ph type="body" idx="1"/>
          </p:nvPr>
        </p:nvSpPr>
        <p:spPr/>
        <p:txBody>
          <a:bodyPr/>
          <a:lstStyle/>
          <a:p>
            <a:pPr lvl="0" hangingPunct="0"/>
            <a:r>
              <a:rPr lang="en-US" sz="1200" kern="1200" dirty="0">
                <a:solidFill>
                  <a:schemeClr val="tx1"/>
                </a:solidFill>
                <a:effectLst/>
                <a:latin typeface="+mn-lt"/>
                <a:ea typeface="+mn-ea"/>
                <a:cs typeface="+mn-cs"/>
              </a:rPr>
              <a:t>Introduction</a:t>
            </a:r>
          </a:p>
          <a:p>
            <a:pPr lvl="0" hangingPunct="0"/>
            <a:r>
              <a:rPr lang="en-US" sz="1200" kern="1200" dirty="0">
                <a:solidFill>
                  <a:schemeClr val="tx1"/>
                </a:solidFill>
                <a:effectLst/>
                <a:latin typeface="+mn-lt"/>
                <a:ea typeface="+mn-ea"/>
                <a:cs typeface="+mn-cs"/>
              </a:rPr>
              <a:t>Background</a:t>
            </a:r>
          </a:p>
          <a:p>
            <a:pPr lvl="0" hangingPunct="0"/>
            <a:r>
              <a:rPr lang="en-US" sz="1200" kern="1200" dirty="0">
                <a:solidFill>
                  <a:schemeClr val="tx1"/>
                </a:solidFill>
                <a:effectLst/>
                <a:latin typeface="+mn-lt"/>
                <a:ea typeface="+mn-ea"/>
                <a:cs typeface="+mn-cs"/>
              </a:rPr>
              <a:t>Explain project</a:t>
            </a:r>
          </a:p>
          <a:p>
            <a:pPr lvl="0" hangingPunct="0"/>
            <a:r>
              <a:rPr lang="en-US" sz="1200" kern="1200" dirty="0">
                <a:solidFill>
                  <a:schemeClr val="tx1"/>
                </a:solidFill>
                <a:effectLst/>
                <a:latin typeface="+mn-lt"/>
                <a:ea typeface="+mn-ea"/>
                <a:cs typeface="+mn-cs"/>
              </a:rPr>
              <a:t>Scheduling issues</a:t>
            </a:r>
          </a:p>
          <a:p>
            <a:pPr lvl="0" hangingPunct="0"/>
            <a:r>
              <a:rPr lang="en-US" sz="1200" kern="1200" dirty="0">
                <a:solidFill>
                  <a:schemeClr val="tx1"/>
                </a:solidFill>
                <a:effectLst/>
                <a:latin typeface="+mn-lt"/>
                <a:ea typeface="+mn-ea"/>
                <a:cs typeface="+mn-cs"/>
              </a:rPr>
              <a:t>Critical council decisions – when will we be back toc </a:t>
            </a:r>
          </a:p>
          <a:p>
            <a:pPr lvl="1" hangingPunct="0"/>
            <a:r>
              <a:rPr lang="en-US" sz="1200" kern="1200" dirty="0">
                <a:solidFill>
                  <a:schemeClr val="tx1"/>
                </a:solidFill>
                <a:effectLst/>
                <a:latin typeface="+mn-lt"/>
                <a:ea typeface="+mn-ea"/>
                <a:cs typeface="+mn-cs"/>
              </a:rPr>
              <a:t>Acceptance of grants or loans</a:t>
            </a:r>
          </a:p>
          <a:p>
            <a:pPr lvl="1" hangingPunct="0"/>
            <a:r>
              <a:rPr lang="en-US" sz="1200" kern="1200" dirty="0">
                <a:solidFill>
                  <a:schemeClr val="tx1"/>
                </a:solidFill>
                <a:effectLst/>
                <a:latin typeface="+mn-lt"/>
                <a:ea typeface="+mn-ea"/>
                <a:cs typeface="+mn-cs"/>
              </a:rPr>
              <a:t>Certification EIR</a:t>
            </a:r>
          </a:p>
          <a:p>
            <a:pPr lvl="1" hangingPunct="0"/>
            <a:r>
              <a:rPr lang="en-US" sz="1200" kern="1200" dirty="0">
                <a:solidFill>
                  <a:schemeClr val="tx1"/>
                </a:solidFill>
                <a:effectLst/>
                <a:latin typeface="+mn-lt"/>
                <a:ea typeface="+mn-ea"/>
                <a:cs typeface="+mn-cs"/>
              </a:rPr>
              <a:t>Select Delivery Mechanism</a:t>
            </a:r>
          </a:p>
          <a:p>
            <a:pPr lvl="0" hangingPunct="0"/>
            <a:r>
              <a:rPr lang="en-US" sz="1200" kern="1200" dirty="0">
                <a:solidFill>
                  <a:schemeClr val="tx1"/>
                </a:solidFill>
                <a:effectLst/>
                <a:latin typeface="+mn-lt"/>
                <a:ea typeface="+mn-ea"/>
                <a:cs typeface="+mn-cs"/>
              </a:rPr>
              <a:t>Maps – where intake is relative to Delta</a:t>
            </a:r>
          </a:p>
          <a:p>
            <a:pPr lvl="0" hangingPunct="0"/>
            <a:r>
              <a:rPr lang="en-US" sz="1200" kern="1200" dirty="0">
                <a:solidFill>
                  <a:schemeClr val="tx1"/>
                </a:solidFill>
                <a:effectLst/>
                <a:latin typeface="+mn-lt"/>
                <a:ea typeface="+mn-ea"/>
                <a:cs typeface="+mn-cs"/>
              </a:rPr>
              <a:t>Map – concept of addition to treatment plant – all the things that are happening </a:t>
            </a:r>
          </a:p>
          <a:p>
            <a:pPr lvl="0" hangingPunct="0"/>
            <a:r>
              <a:rPr lang="en-US" sz="1200" kern="1200" dirty="0">
                <a:solidFill>
                  <a:schemeClr val="tx1"/>
                </a:solidFill>
                <a:effectLst/>
                <a:latin typeface="+mn-lt"/>
                <a:ea typeface="+mn-ea"/>
                <a:cs typeface="+mn-cs"/>
              </a:rPr>
              <a:t>One on pricing -here’s what you pay for water, here’s what this project could be at various capacity</a:t>
            </a:r>
          </a:p>
          <a:p>
            <a:pPr lvl="0" hangingPunct="0"/>
            <a:r>
              <a:rPr lang="en-US" sz="1200" kern="1200" dirty="0">
                <a:solidFill>
                  <a:schemeClr val="tx1"/>
                </a:solidFill>
                <a:effectLst/>
                <a:latin typeface="+mn-lt"/>
                <a:ea typeface="+mn-ea"/>
                <a:cs typeface="+mn-cs"/>
              </a:rPr>
              <a:t>Future decisions</a:t>
            </a:r>
          </a:p>
          <a:p>
            <a:pPr lvl="0" hangingPunct="0"/>
            <a:r>
              <a:rPr lang="en-US" sz="1200" kern="1200" dirty="0">
                <a:solidFill>
                  <a:schemeClr val="tx1"/>
                </a:solidFill>
                <a:effectLst/>
                <a:latin typeface="+mn-lt"/>
                <a:ea typeface="+mn-ea"/>
                <a:cs typeface="+mn-cs"/>
              </a:rPr>
              <a:t>Wrap up</a:t>
            </a:r>
          </a:p>
          <a:p>
            <a:pPr lvl="0" hangingPunct="0"/>
            <a:r>
              <a:rPr lang="en-US" sz="1200" kern="1200" dirty="0">
                <a:solidFill>
                  <a:schemeClr val="tx1"/>
                </a:solidFill>
                <a:effectLst/>
                <a:latin typeface="+mn-lt"/>
                <a:ea typeface="+mn-ea"/>
                <a:cs typeface="+mn-cs"/>
              </a:rPr>
              <a:t>Schedule </a:t>
            </a:r>
            <a:r>
              <a:rPr lang="en-US" sz="1200" kern="1200" dirty="0" err="1">
                <a:solidFill>
                  <a:schemeClr val="tx1"/>
                </a:solidFill>
                <a:effectLst/>
                <a:latin typeface="+mn-lt"/>
                <a:ea typeface="+mn-ea"/>
                <a:cs typeface="+mn-cs"/>
              </a:rPr>
              <a:t>fo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conncil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deciions</a:t>
            </a:r>
            <a:endParaRPr lang="en-US" sz="1200" kern="1200" dirty="0">
              <a:solidFill>
                <a:schemeClr val="tx1"/>
              </a:solidFill>
              <a:effectLst/>
              <a:latin typeface="+mn-lt"/>
              <a:ea typeface="+mn-ea"/>
              <a:cs typeface="+mn-cs"/>
            </a:endParaRPr>
          </a:p>
          <a:p>
            <a:pPr lvl="0" hangingPunct="0"/>
            <a:r>
              <a:rPr lang="en-US" sz="1200" kern="1200" dirty="0">
                <a:solidFill>
                  <a:schemeClr val="tx1"/>
                </a:solidFill>
                <a:effectLst/>
                <a:latin typeface="+mn-lt"/>
                <a:ea typeface="+mn-ea"/>
                <a:cs typeface="+mn-cs"/>
              </a:rPr>
              <a:t>Overall schedule</a:t>
            </a:r>
          </a:p>
          <a:p>
            <a:endParaRPr lang="en-US" dirty="0"/>
          </a:p>
        </p:txBody>
      </p:sp>
      <p:sp>
        <p:nvSpPr>
          <p:cNvPr id="4" name="Rectangle 4"/>
          <p:cNvSpPr>
            <a:spLocks noGrp="1"/>
          </p:cNvSpPr>
          <p:nvPr>
            <p:ph type="dt" idx="10"/>
          </p:nvPr>
        </p:nvSpPr>
        <p:spPr/>
        <p:txBody>
          <a:bodyPr/>
          <a:lstStyle/>
          <a:p>
            <a:fld id="{5468FC2B-D455-4AC4-9C5E-9317124768F4}" type="datetimeFigureOut">
              <a:rPr lang="en-US" smtClean="0"/>
              <a:pPr/>
              <a:t>11/1/2018</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243246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AAB1B3-72C1-4BF2-BF09-E2ECE6130332}" type="slidenum">
              <a:rPr lang="en-US" smtClean="0"/>
              <a:pPr/>
              <a:t>4</a:t>
            </a:fld>
            <a:endParaRPr lang="en-US" dirty="0"/>
          </a:p>
        </p:txBody>
      </p:sp>
    </p:spTree>
    <p:extLst>
      <p:ext uri="{BB962C8B-B14F-4D97-AF65-F5344CB8AC3E}">
        <p14:creationId xmlns:p14="http://schemas.microsoft.com/office/powerpoint/2010/main" val="679487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San Joaquin River water which has chloride levels 50 times lower than ocean water. This water is called “brackish” and can be treated to useable levels at 1/3 of the cost of ocean water desalination. </a:t>
            </a:r>
            <a:endParaRPr lang="en-US" dirty="0"/>
          </a:p>
        </p:txBody>
      </p:sp>
      <p:sp>
        <p:nvSpPr>
          <p:cNvPr id="4" name="Slide Number Placeholder 3"/>
          <p:cNvSpPr>
            <a:spLocks noGrp="1"/>
          </p:cNvSpPr>
          <p:nvPr>
            <p:ph type="sldNum" sz="quarter" idx="10"/>
          </p:nvPr>
        </p:nvSpPr>
        <p:spPr/>
        <p:txBody>
          <a:bodyPr/>
          <a:lstStyle/>
          <a:p>
            <a:fld id="{A6AAB1B3-72C1-4BF2-BF09-E2ECE6130332}" type="slidenum">
              <a:rPr lang="en-US" smtClean="0"/>
              <a:pPr/>
              <a:t>7</a:t>
            </a:fld>
            <a:endParaRPr lang="en-US" dirty="0"/>
          </a:p>
        </p:txBody>
      </p:sp>
    </p:spTree>
    <p:extLst>
      <p:ext uri="{BB962C8B-B14F-4D97-AF65-F5344CB8AC3E}">
        <p14:creationId xmlns:p14="http://schemas.microsoft.com/office/powerpoint/2010/main" val="424815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AB1B3-72C1-4BF2-BF09-E2ECE6130332}" type="slidenum">
              <a:rPr lang="en-US" smtClean="0"/>
              <a:pPr/>
              <a:t>9</a:t>
            </a:fld>
            <a:endParaRPr lang="en-US" dirty="0"/>
          </a:p>
        </p:txBody>
      </p:sp>
    </p:spTree>
    <p:extLst>
      <p:ext uri="{BB962C8B-B14F-4D97-AF65-F5344CB8AC3E}">
        <p14:creationId xmlns:p14="http://schemas.microsoft.com/office/powerpoint/2010/main" val="188166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AB1B3-72C1-4BF2-BF09-E2ECE6130332}" type="slidenum">
              <a:rPr lang="en-US" smtClean="0"/>
              <a:pPr/>
              <a:t>10</a:t>
            </a:fld>
            <a:endParaRPr lang="en-US" dirty="0"/>
          </a:p>
        </p:txBody>
      </p:sp>
    </p:spTree>
    <p:extLst>
      <p:ext uri="{BB962C8B-B14F-4D97-AF65-F5344CB8AC3E}">
        <p14:creationId xmlns:p14="http://schemas.microsoft.com/office/powerpoint/2010/main" val="143230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title something like: There are significant opportunities for project funding</a:t>
            </a:r>
          </a:p>
          <a:p>
            <a:endParaRPr lang="en-US" dirty="0"/>
          </a:p>
          <a:p>
            <a:r>
              <a:rPr lang="en-US" sz="1200" kern="1200" dirty="0">
                <a:solidFill>
                  <a:schemeClr val="tx1"/>
                </a:solidFill>
                <a:effectLst/>
                <a:latin typeface="+mn-lt"/>
                <a:ea typeface="+mn-ea"/>
                <a:cs typeface="+mn-cs"/>
              </a:rPr>
              <a:t>On July 25, 2017, the City Council authorized the City Manager to submit an application to the California Department of Water Resources for grant funding up to $10,000,000 for the design and construction of the Brackish Water Desalination project from the Proposition 1 Water Desalination Grant Program. </a:t>
            </a:r>
            <a:endParaRPr lang="en-US" dirty="0"/>
          </a:p>
        </p:txBody>
      </p:sp>
      <p:sp>
        <p:nvSpPr>
          <p:cNvPr id="4" name="Slide Number Placeholder 3"/>
          <p:cNvSpPr>
            <a:spLocks noGrp="1"/>
          </p:cNvSpPr>
          <p:nvPr>
            <p:ph type="sldNum" sz="quarter" idx="10"/>
          </p:nvPr>
        </p:nvSpPr>
        <p:spPr/>
        <p:txBody>
          <a:bodyPr/>
          <a:lstStyle/>
          <a:p>
            <a:fld id="{A6AAB1B3-72C1-4BF2-BF09-E2ECE6130332}" type="slidenum">
              <a:rPr lang="en-US" smtClean="0"/>
              <a:pPr/>
              <a:t>12</a:t>
            </a:fld>
            <a:endParaRPr lang="en-US" dirty="0"/>
          </a:p>
        </p:txBody>
      </p:sp>
    </p:spTree>
    <p:extLst>
      <p:ext uri="{BB962C8B-B14F-4D97-AF65-F5344CB8AC3E}">
        <p14:creationId xmlns:p14="http://schemas.microsoft.com/office/powerpoint/2010/main" val="57062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AUGUST CIP UPDATE: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Notice of Preparation of an Environmental Impact Report for this project was circulated from August 15, 2017 to September 14, 2017. This document was sent to the State Clearinghouse, Responsible and Trustee Agencies and other interested parties</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and provided information describing the project and its potential environmental effects. A public scoping meeting was held on September 5, 2017 to discuss the proposed project and receive comments concerning the scope of the Environmental Impact Report. Staff is currently developing a draft Environmental Impact Report that is scheduled to be considered by the City Council in May of 2018 and design activity is expected to commence shortly thereafter.  Final design and permitting of the project are programmed to be completed in September of 2018.  Construction is anticipated to begin in late 2018 and be completed in December of 2019.</a:t>
            </a:r>
          </a:p>
          <a:p>
            <a:endParaRPr lang="en-US" dirty="0"/>
          </a:p>
        </p:txBody>
      </p:sp>
      <p:sp>
        <p:nvSpPr>
          <p:cNvPr id="4" name="Slide Number Placeholder 3"/>
          <p:cNvSpPr>
            <a:spLocks noGrp="1"/>
          </p:cNvSpPr>
          <p:nvPr>
            <p:ph type="sldNum" sz="quarter" idx="10"/>
          </p:nvPr>
        </p:nvSpPr>
        <p:spPr/>
        <p:txBody>
          <a:bodyPr/>
          <a:lstStyle/>
          <a:p>
            <a:fld id="{A6AAB1B3-72C1-4BF2-BF09-E2ECE6130332}" type="slidenum">
              <a:rPr lang="en-US" smtClean="0"/>
              <a:pPr/>
              <a:t>13</a:t>
            </a:fld>
            <a:endParaRPr lang="en-US" dirty="0"/>
          </a:p>
        </p:txBody>
      </p:sp>
    </p:spTree>
    <p:extLst>
      <p:ext uri="{BB962C8B-B14F-4D97-AF65-F5344CB8AC3E}">
        <p14:creationId xmlns:p14="http://schemas.microsoft.com/office/powerpoint/2010/main" val="1422757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t="21356"/>
          <a:stretch/>
        </p:blipFill>
        <p:spPr>
          <a:xfrm>
            <a:off x="1598012" y="1456313"/>
            <a:ext cx="7421252" cy="975629"/>
          </a:xfrm>
          <a:prstGeom prst="rect">
            <a:avLst/>
          </a:prstGeom>
        </p:spPr>
      </p:pic>
      <p:sp>
        <p:nvSpPr>
          <p:cNvPr id="18" name="Rectangle 17"/>
          <p:cNvSpPr/>
          <p:nvPr userDrawn="1"/>
        </p:nvSpPr>
        <p:spPr>
          <a:xfrm rot="5400000">
            <a:off x="4693790" y="-2956132"/>
            <a:ext cx="1244604" cy="7436159"/>
          </a:xfrm>
          <a:prstGeom prst="rect">
            <a:avLst/>
          </a:prstGeom>
          <a:solidFill>
            <a:srgbClr val="2161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rot="5400000">
            <a:off x="5189091" y="2873635"/>
            <a:ext cx="254002" cy="7436159"/>
          </a:xfrm>
          <a:prstGeom prst="rect">
            <a:avLst/>
          </a:prstGeom>
          <a:solidFill>
            <a:srgbClr val="2157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107642" y="139647"/>
            <a:ext cx="1384917" cy="65790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p:cNvPicPr>
            <a:picLocks noChangeAspect="1"/>
          </p:cNvPicPr>
          <p:nvPr userDrawn="1"/>
        </p:nvPicPr>
        <p:blipFill rotWithShape="1">
          <a:blip r:embed="rId4" cstate="print">
            <a:extLst>
              <a:ext uri="{28A0092B-C50C-407E-A947-70E740481C1C}">
                <a14:useLocalDpi xmlns:a14="http://schemas.microsoft.com/office/drawing/2010/main" val="0"/>
              </a:ext>
            </a:extLst>
          </a:blip>
          <a:srcRect l="50370" r="28965" b="50000"/>
          <a:stretch/>
        </p:blipFill>
        <p:spPr>
          <a:xfrm>
            <a:off x="73589" y="2100766"/>
            <a:ext cx="1453023" cy="4687590"/>
          </a:xfrm>
          <a:prstGeom prst="rect">
            <a:avLst/>
          </a:prstGeom>
        </p:spPr>
      </p:pic>
      <p:sp>
        <p:nvSpPr>
          <p:cNvPr id="22" name="Rectangle 21"/>
          <p:cNvSpPr/>
          <p:nvPr userDrawn="1"/>
        </p:nvSpPr>
        <p:spPr>
          <a:xfrm>
            <a:off x="1550632" y="6325424"/>
            <a:ext cx="7502927" cy="139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1550632" y="1371548"/>
            <a:ext cx="7502927" cy="139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4" name="Straight Connector 23"/>
          <p:cNvCxnSpPr/>
          <p:nvPr userDrawn="1"/>
        </p:nvCxnSpPr>
        <p:spPr>
          <a:xfrm flipV="1">
            <a:off x="1529393" y="6241207"/>
            <a:ext cx="7602894" cy="1215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361950" y="1"/>
            <a:ext cx="876300" cy="1384247"/>
          </a:xfrm>
          <a:prstGeom prst="rect">
            <a:avLst/>
          </a:prstGeom>
          <a:solidFill>
            <a:srgbClr val="C75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p:cNvSpPr/>
          <p:nvPr userDrawn="1"/>
        </p:nvSpPr>
        <p:spPr>
          <a:xfrm>
            <a:off x="361950" y="6464713"/>
            <a:ext cx="876300" cy="393287"/>
          </a:xfrm>
          <a:prstGeom prst="rect">
            <a:avLst/>
          </a:prstGeom>
          <a:solidFill>
            <a:srgbClr val="C75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1"/>
          <p:cNvSpPr>
            <a:spLocks noGrp="1"/>
          </p:cNvSpPr>
          <p:nvPr>
            <p:ph type="ctrTitle" idx="4294967295" hasCustomPrompt="1"/>
          </p:nvPr>
        </p:nvSpPr>
        <p:spPr>
          <a:xfrm>
            <a:off x="1628236" y="508000"/>
            <a:ext cx="7053800" cy="1060394"/>
          </a:xfrm>
          <a:prstGeom prst="rect">
            <a:avLst/>
          </a:prstGeom>
        </p:spPr>
        <p:txBody>
          <a:bodyPr>
            <a:normAutofit/>
          </a:bodyPr>
          <a:lstStyle>
            <a:lvl1pPr>
              <a:defRPr sz="4800" baseline="0"/>
            </a:lvl1pPr>
          </a:lstStyle>
          <a:p>
            <a:pPr>
              <a:lnSpc>
                <a:spcPct val="100000"/>
              </a:lnSpc>
              <a:defRPr/>
            </a:pPr>
            <a:r>
              <a:rPr lang="en-US" sz="5200" b="1" dirty="0">
                <a:solidFill>
                  <a:schemeClr val="bg1"/>
                </a:solidFill>
                <a:effectLst>
                  <a:outerShdw blurRad="38100" dist="38100" dir="2700000" algn="tl">
                    <a:srgbClr val="000000">
                      <a:alpha val="43137"/>
                    </a:srgbClr>
                  </a:outerShdw>
                </a:effectLst>
                <a:latin typeface="Arial Narrow" panose="020B0606020202030204" pitchFamily="34" charset="0"/>
              </a:rPr>
              <a:t>Insert Cover Title Here</a:t>
            </a:r>
            <a:endParaRPr lang="en-US" altLang="en-US" sz="52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3" name="Picture 2">
            <a:extLst>
              <a:ext uri="{FF2B5EF4-FFF2-40B4-BE49-F238E27FC236}">
                <a16:creationId xmlns:a16="http://schemas.microsoft.com/office/drawing/2014/main" id="{DBDBED88-1A21-4CA6-844E-DD4F909F032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42" y="347600"/>
            <a:ext cx="1388225" cy="828694"/>
          </a:xfrm>
          <a:prstGeom prst="rect">
            <a:avLst/>
          </a:prstGeom>
        </p:spPr>
      </p:pic>
    </p:spTree>
    <p:custDataLst>
      <p:tags r:id="rId1"/>
    </p:custDataLst>
    <p:extLst>
      <p:ext uri="{BB962C8B-B14F-4D97-AF65-F5344CB8AC3E}">
        <p14:creationId xmlns:p14="http://schemas.microsoft.com/office/powerpoint/2010/main" val="426310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p:cNvSpPr/>
          <p:nvPr userDrawn="1"/>
        </p:nvSpPr>
        <p:spPr>
          <a:xfrm>
            <a:off x="145281" y="139647"/>
            <a:ext cx="642429" cy="65790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847725" y="139647"/>
            <a:ext cx="8186784" cy="65790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49630" b="50000"/>
          <a:stretch/>
        </p:blipFill>
        <p:spPr>
          <a:xfrm>
            <a:off x="6338017" y="3149600"/>
            <a:ext cx="2715542" cy="3594100"/>
          </a:xfrm>
          <a:prstGeom prst="rect">
            <a:avLst/>
          </a:prstGeom>
        </p:spPr>
      </p:pic>
      <p:grpSp>
        <p:nvGrpSpPr>
          <p:cNvPr id="21" name="Group 20"/>
          <p:cNvGrpSpPr/>
          <p:nvPr userDrawn="1"/>
        </p:nvGrpSpPr>
        <p:grpSpPr>
          <a:xfrm>
            <a:off x="361950" y="1384246"/>
            <a:ext cx="8448675" cy="5080466"/>
            <a:chOff x="482600" y="1242124"/>
            <a:chExt cx="11264900" cy="5348890"/>
          </a:xfrm>
        </p:grpSpPr>
        <p:cxnSp>
          <p:nvCxnSpPr>
            <p:cNvPr id="22" name="Straight Connector 21"/>
            <p:cNvCxnSpPr/>
            <p:nvPr/>
          </p:nvCxnSpPr>
          <p:spPr>
            <a:xfrm>
              <a:off x="482600" y="1242124"/>
              <a:ext cx="11264900" cy="2476"/>
            </a:xfrm>
            <a:prstGeom prst="line">
              <a:avLst/>
            </a:prstGeom>
            <a:ln>
              <a:solidFill>
                <a:srgbClr val="C75B1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2600" y="6588538"/>
              <a:ext cx="11264900" cy="2476"/>
            </a:xfrm>
            <a:prstGeom prst="line">
              <a:avLst/>
            </a:prstGeom>
            <a:ln>
              <a:solidFill>
                <a:srgbClr val="C75B12"/>
              </a:solidFill>
            </a:ln>
          </p:spPr>
          <p:style>
            <a:lnRef idx="1">
              <a:schemeClr val="accent1"/>
            </a:lnRef>
            <a:fillRef idx="0">
              <a:schemeClr val="accent1"/>
            </a:fillRef>
            <a:effectRef idx="0">
              <a:schemeClr val="accent1"/>
            </a:effectRef>
            <a:fontRef idx="minor">
              <a:schemeClr val="tx1"/>
            </a:fontRef>
          </p:style>
        </p:cxnSp>
      </p:grpSp>
      <p:sp>
        <p:nvSpPr>
          <p:cNvPr id="24" name="Rectangle 23"/>
          <p:cNvSpPr/>
          <p:nvPr userDrawn="1"/>
        </p:nvSpPr>
        <p:spPr>
          <a:xfrm>
            <a:off x="361950" y="6464713"/>
            <a:ext cx="876300" cy="393287"/>
          </a:xfrm>
          <a:prstGeom prst="rect">
            <a:avLst/>
          </a:prstGeom>
          <a:solidFill>
            <a:srgbClr val="C75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p:cNvSpPr/>
          <p:nvPr userDrawn="1"/>
        </p:nvSpPr>
        <p:spPr>
          <a:xfrm>
            <a:off x="361950" y="1"/>
            <a:ext cx="876300" cy="1384247"/>
          </a:xfrm>
          <a:prstGeom prst="rect">
            <a:avLst/>
          </a:prstGeom>
          <a:solidFill>
            <a:srgbClr val="C75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319259" y="872115"/>
            <a:ext cx="7491366" cy="609600"/>
          </a:xfrm>
          <a:effectLst>
            <a:outerShdw blurRad="50800" dist="38100" dir="2700000" algn="tl" rotWithShape="0">
              <a:prstClr val="black">
                <a:alpha val="20000"/>
              </a:prstClr>
            </a:outerShdw>
          </a:effectLst>
        </p:spPr>
        <p:txBody>
          <a:bodyPr anchor="t">
            <a:noAutofit/>
          </a:bodyPr>
          <a:lstStyle>
            <a:lvl1pPr>
              <a:defRPr sz="4000" b="1">
                <a:solidFill>
                  <a:srgbClr val="21618A"/>
                </a:solidFill>
                <a:effectLst/>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1304925" y="1628300"/>
            <a:ext cx="7505700" cy="4351338"/>
          </a:xfrm>
        </p:spPr>
        <p:txBody>
          <a:bodyPr>
            <a:noAutofit/>
          </a:bodyPr>
          <a:lstStyle>
            <a:lvl1pPr marL="457200" indent="-457200" algn="l" defTabSz="914400" rtl="0" eaLnBrk="1" latinLnBrk="0" hangingPunct="1">
              <a:lnSpc>
                <a:spcPct val="100000"/>
              </a:lnSpc>
              <a:spcBef>
                <a:spcPts val="1000"/>
              </a:spcBef>
              <a:buClr>
                <a:srgbClr val="21578A"/>
              </a:buClr>
              <a:buSzPct val="130000"/>
              <a:buFont typeface="Wingdings" panose="05000000000000000000" pitchFamily="2" charset="2"/>
              <a:buChar char="§"/>
              <a:defRPr lang="en-US" sz="2800" kern="1200" dirty="0" smtClean="0">
                <a:solidFill>
                  <a:schemeClr val="tx1">
                    <a:lumMod val="65000"/>
                    <a:lumOff val="35000"/>
                  </a:schemeClr>
                </a:solidFill>
                <a:latin typeface="Arial Narrow" panose="020B0606020202030204" pitchFamily="34" charset="0"/>
                <a:ea typeface="+mn-ea"/>
                <a:cs typeface="+mn-cs"/>
              </a:defRPr>
            </a:lvl1pPr>
            <a:lvl2pPr marL="1033463" indent="-347663">
              <a:buClr>
                <a:srgbClr val="644459"/>
              </a:buClr>
              <a:buSzPct val="80000"/>
              <a:buFont typeface="Wingdings" panose="05000000000000000000" pitchFamily="2" charset="2"/>
              <a:buChar char="Ø"/>
              <a:defRPr lang="en-US" sz="2400" kern="1200" dirty="0" smtClean="0">
                <a:solidFill>
                  <a:schemeClr val="tx1">
                    <a:lumMod val="65000"/>
                    <a:lumOff val="35000"/>
                  </a:schemeClr>
                </a:solidFill>
                <a:latin typeface="Arial Narrow" panose="020B0606020202030204" pitchFamily="34" charset="0"/>
                <a:ea typeface="+mn-ea"/>
                <a:cs typeface="+mn-cs"/>
              </a:defRPr>
            </a:lvl2pPr>
            <a:lvl3pPr marL="1280160" indent="-182880">
              <a:defRPr lang="en-US" sz="2000" kern="1200" dirty="0" smtClean="0">
                <a:solidFill>
                  <a:schemeClr val="tx1">
                    <a:lumMod val="65000"/>
                    <a:lumOff val="35000"/>
                  </a:schemeClr>
                </a:solidFill>
                <a:latin typeface="Arial Narrow" panose="020B0606020202030204" pitchFamily="34" charset="0"/>
                <a:ea typeface="+mn-ea"/>
                <a:cs typeface="+mn-cs"/>
              </a:defRPr>
            </a:lvl3pPr>
            <a:lvl4pPr marL="1600200" indent="-228600">
              <a:buSzPct val="80000"/>
              <a:buFont typeface="Courier New" panose="02070309020205020404" pitchFamily="49" charset="0"/>
              <a:buChar char="o"/>
              <a:defRPr lang="en-US" sz="1800" kern="1200" dirty="0" smtClean="0">
                <a:solidFill>
                  <a:schemeClr val="tx1">
                    <a:lumMod val="65000"/>
                    <a:lumOff val="35000"/>
                  </a:schemeClr>
                </a:solidFill>
                <a:latin typeface="Arial Narrow" panose="020B0606020202030204" pitchFamily="34" charset="0"/>
                <a:ea typeface="+mn-ea"/>
                <a:cs typeface="+mn-cs"/>
              </a:defRPr>
            </a:lvl4pPr>
            <a:lvl5pPr marL="2057400" indent="-228600">
              <a:defRPr lang="en-US" sz="1800" kern="1200" dirty="0">
                <a:solidFill>
                  <a:schemeClr val="tx1">
                    <a:lumMod val="65000"/>
                    <a:lumOff val="35000"/>
                  </a:schemeClr>
                </a:solidFill>
                <a:latin typeface="Arial Narrow" panose="020B060602020203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2E6EBE95-6DBC-4522-B2CE-B7A5AC51447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42" y="347600"/>
            <a:ext cx="1388225" cy="828694"/>
          </a:xfrm>
          <a:prstGeom prst="rect">
            <a:avLst/>
          </a:prstGeom>
        </p:spPr>
      </p:pic>
    </p:spTree>
    <p:custDataLst>
      <p:tags r:id="rId1"/>
    </p:custDataLst>
    <p:extLst>
      <p:ext uri="{BB962C8B-B14F-4D97-AF65-F5344CB8AC3E}">
        <p14:creationId xmlns:p14="http://schemas.microsoft.com/office/powerpoint/2010/main" val="411291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42334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955F3-26D2-43F2-A0EB-2CF27A3D164B}" type="datetimeFigureOut">
              <a:rPr lang="en-US" smtClean="0"/>
              <a:pPr/>
              <a:t>11/1/2018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6E705-0D73-439B-9E01-273E4D733F60}" type="slidenum">
              <a:rPr lang="en-US" smtClean="0"/>
              <a:pPr/>
              <a:t>‹#›</a:t>
            </a:fld>
            <a:endParaRPr lang="en-US" dirty="0"/>
          </a:p>
        </p:txBody>
      </p:sp>
    </p:spTree>
    <p:custDataLst>
      <p:tags r:id="rId5"/>
    </p:custDataLst>
    <p:extLst>
      <p:ext uri="{BB962C8B-B14F-4D97-AF65-F5344CB8AC3E}">
        <p14:creationId xmlns:p14="http://schemas.microsoft.com/office/powerpoint/2010/main" val="4140764893"/>
      </p:ext>
    </p:extLst>
  </p:cSld>
  <p:clrMap bg1="lt1" tx1="dk1" bg2="lt2" tx2="dk2" accent1="accent1" accent2="accent2" accent3="accent3" accent4="accent4" accent5="accent5" accent6="accent6" hlink="hlink" folHlink="folHlink"/>
  <p:sldLayoutIdLst>
    <p:sldLayoutId id="2147483701" r:id="rId1"/>
    <p:sldLayoutId id="2147483650" r:id="rId2"/>
    <p:sldLayoutId id="214748370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656053" y="454025"/>
            <a:ext cx="9405066" cy="904876"/>
          </a:xfrm>
        </p:spPr>
        <p:txBody>
          <a:bodyPr>
            <a:normAutofit/>
          </a:bodyPr>
          <a:lstStyle/>
          <a:p>
            <a:pPr>
              <a:lnSpc>
                <a:spcPct val="100000"/>
              </a:lnSpc>
              <a:defRPr/>
            </a:pPr>
            <a:r>
              <a:rPr lang="en-US" sz="4000" b="1" dirty="0">
                <a:solidFill>
                  <a:schemeClr val="bg1"/>
                </a:solidFill>
                <a:effectLst>
                  <a:outerShdw blurRad="38100" dist="38100" dir="2700000" algn="tl">
                    <a:srgbClr val="000000">
                      <a:alpha val="43137"/>
                    </a:srgbClr>
                  </a:outerShdw>
                </a:effectLst>
                <a:latin typeface="Arial Narrow" panose="020B0606020202030204" pitchFamily="34" charset="0"/>
              </a:rPr>
              <a:t>Brackish Water Desalination Project</a:t>
            </a:r>
            <a:endParaRPr lang="en-US" altLang="en-US" sz="2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5" name="Picture 4">
            <a:extLst>
              <a:ext uri="{FF2B5EF4-FFF2-40B4-BE49-F238E27FC236}">
                <a16:creationId xmlns:a16="http://schemas.microsoft.com/office/drawing/2014/main" id="{D2D97659-3445-4DDE-9616-1DA68151AC1F}"/>
              </a:ext>
            </a:extLst>
          </p:cNvPr>
          <p:cNvPicPr>
            <a:picLocks noChangeAspect="1"/>
          </p:cNvPicPr>
          <p:nvPr/>
        </p:nvPicPr>
        <p:blipFill rotWithShape="1">
          <a:blip r:embed="rId4" cstate="print"/>
          <a:srcRect r="26646"/>
          <a:stretch/>
        </p:blipFill>
        <p:spPr>
          <a:xfrm>
            <a:off x="1633193" y="1473202"/>
            <a:ext cx="7339357" cy="4984748"/>
          </a:xfrm>
          <a:prstGeom prst="rect">
            <a:avLst/>
          </a:prstGeom>
        </p:spPr>
      </p:pic>
      <p:sp>
        <p:nvSpPr>
          <p:cNvPr id="4" name="Title 2"/>
          <p:cNvSpPr txBox="1">
            <a:spLocks/>
          </p:cNvSpPr>
          <p:nvPr/>
        </p:nvSpPr>
        <p:spPr>
          <a:xfrm>
            <a:off x="1656053" y="1473202"/>
            <a:ext cx="7169198" cy="74181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defRPr/>
            </a:pPr>
            <a:r>
              <a:rPr lang="en-US" sz="2400" b="1" dirty="0">
                <a:solidFill>
                  <a:schemeClr val="bg1"/>
                </a:solidFill>
                <a:effectLst>
                  <a:outerShdw blurRad="38100" dist="38100" dir="2700000" algn="tl">
                    <a:srgbClr val="000000">
                      <a:alpha val="43137"/>
                    </a:srgbClr>
                  </a:outerShdw>
                </a:effectLst>
                <a:latin typeface="Arial Narrow" panose="020B0606020202030204" pitchFamily="34" charset="0"/>
              </a:rPr>
              <a:t>Update to Antioch City Council</a:t>
            </a:r>
          </a:p>
          <a:p>
            <a:pPr algn="r">
              <a:lnSpc>
                <a:spcPct val="100000"/>
              </a:lnSpc>
              <a:defRPr/>
            </a:pPr>
            <a:r>
              <a:rPr lang="en-US" sz="2400" b="1" dirty="0">
                <a:solidFill>
                  <a:schemeClr val="bg1"/>
                </a:solidFill>
                <a:effectLst>
                  <a:outerShdw blurRad="38100" dist="38100" dir="2700000" algn="tl">
                    <a:srgbClr val="000000">
                      <a:alpha val="43137"/>
                    </a:srgbClr>
                  </a:outerShdw>
                </a:effectLst>
                <a:latin typeface="Arial Narrow" panose="020B0606020202030204" pitchFamily="34" charset="0"/>
              </a:rPr>
              <a:t>December 12, 2017</a:t>
            </a:r>
            <a:endParaRPr lang="en-US" altLang="en-US" sz="2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7" name="Star: 5 Points 6">
            <a:extLst>
              <a:ext uri="{FF2B5EF4-FFF2-40B4-BE49-F238E27FC236}">
                <a16:creationId xmlns:a16="http://schemas.microsoft.com/office/drawing/2014/main" id="{E624EBCB-F047-4CD1-AB1B-19B61E14D4C6}"/>
              </a:ext>
            </a:extLst>
          </p:cNvPr>
          <p:cNvSpPr/>
          <p:nvPr/>
        </p:nvSpPr>
        <p:spPr>
          <a:xfrm>
            <a:off x="4949190" y="3371850"/>
            <a:ext cx="377190" cy="40005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5243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115A-453D-40CF-90AC-AAF248D4FEDD}"/>
              </a:ext>
            </a:extLst>
          </p:cNvPr>
          <p:cNvSpPr>
            <a:spLocks noGrp="1"/>
          </p:cNvSpPr>
          <p:nvPr>
            <p:ph type="title"/>
          </p:nvPr>
        </p:nvSpPr>
        <p:spPr/>
        <p:txBody>
          <a:bodyPr/>
          <a:lstStyle/>
          <a:p>
            <a:r>
              <a:rPr lang="en-US" sz="3600" dirty="0"/>
              <a:t>Environmental and Economic Benefits</a:t>
            </a:r>
          </a:p>
        </p:txBody>
      </p:sp>
      <p:sp>
        <p:nvSpPr>
          <p:cNvPr id="3" name="Content Placeholder 2">
            <a:extLst>
              <a:ext uri="{FF2B5EF4-FFF2-40B4-BE49-F238E27FC236}">
                <a16:creationId xmlns:a16="http://schemas.microsoft.com/office/drawing/2014/main" id="{CDFD186A-F222-4524-AE4C-92A4F723475A}"/>
              </a:ext>
            </a:extLst>
          </p:cNvPr>
          <p:cNvSpPr>
            <a:spLocks noGrp="1"/>
          </p:cNvSpPr>
          <p:nvPr>
            <p:ph idx="1"/>
          </p:nvPr>
        </p:nvSpPr>
        <p:spPr/>
        <p:txBody>
          <a:bodyPr/>
          <a:lstStyle/>
          <a:p>
            <a:r>
              <a:rPr lang="en-US" dirty="0"/>
              <a:t>Improvements at the City’s intake would reduce its impact on the river. State-of-the-art fish screens and variable speed pumping provide net environmental fish benefits</a:t>
            </a:r>
          </a:p>
          <a:p>
            <a:pPr lvl="0"/>
            <a:r>
              <a:rPr lang="en-US" dirty="0"/>
              <a:t>New pumps will allow operational flexibility/efficiency in the timing and rate at which water is diverted </a:t>
            </a:r>
          </a:p>
          <a:p>
            <a:r>
              <a:rPr lang="en-US" dirty="0"/>
              <a:t>The more reliable a community’s water supply, the better the prospects for industrial and commercial growth (jobs)</a:t>
            </a:r>
          </a:p>
        </p:txBody>
      </p:sp>
    </p:spTree>
    <p:extLst>
      <p:ext uri="{BB962C8B-B14F-4D97-AF65-F5344CB8AC3E}">
        <p14:creationId xmlns:p14="http://schemas.microsoft.com/office/powerpoint/2010/main" val="250501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16A4-692C-4FD9-BA8E-A3DBF79DD3C2}"/>
              </a:ext>
            </a:extLst>
          </p:cNvPr>
          <p:cNvSpPr>
            <a:spLocks noGrp="1"/>
          </p:cNvSpPr>
          <p:nvPr>
            <p:ph type="title"/>
          </p:nvPr>
        </p:nvSpPr>
        <p:spPr/>
        <p:txBody>
          <a:bodyPr/>
          <a:lstStyle/>
          <a:p>
            <a:r>
              <a:rPr lang="en-US" dirty="0"/>
              <a:t>Accomplishments to Date</a:t>
            </a:r>
          </a:p>
        </p:txBody>
      </p:sp>
      <p:sp>
        <p:nvSpPr>
          <p:cNvPr id="3" name="Content Placeholder 2">
            <a:extLst>
              <a:ext uri="{FF2B5EF4-FFF2-40B4-BE49-F238E27FC236}">
                <a16:creationId xmlns:a16="http://schemas.microsoft.com/office/drawing/2014/main" id="{CFE898BF-C52A-4A4A-A177-2837EDDD97AA}"/>
              </a:ext>
            </a:extLst>
          </p:cNvPr>
          <p:cNvSpPr>
            <a:spLocks noGrp="1"/>
          </p:cNvSpPr>
          <p:nvPr>
            <p:ph idx="1"/>
          </p:nvPr>
        </p:nvSpPr>
        <p:spPr/>
        <p:txBody>
          <a:bodyPr/>
          <a:lstStyle/>
          <a:p>
            <a:pPr lvl="0" hangingPunct="0"/>
            <a:r>
              <a:rPr lang="en-US" dirty="0"/>
              <a:t>Received $1M in State financing for planning effort</a:t>
            </a:r>
          </a:p>
          <a:p>
            <a:pPr lvl="0" hangingPunct="0"/>
            <a:r>
              <a:rPr lang="en-US" dirty="0"/>
              <a:t>Preparing EIR</a:t>
            </a:r>
          </a:p>
          <a:p>
            <a:pPr lvl="0" hangingPunct="0"/>
            <a:r>
              <a:rPr lang="en-US" dirty="0"/>
              <a:t>Developing project concepts and budgets</a:t>
            </a:r>
          </a:p>
          <a:p>
            <a:pPr lvl="0" hangingPunct="0"/>
            <a:r>
              <a:rPr lang="en-US" dirty="0"/>
              <a:t>Evaluating alternative ways to deliver project</a:t>
            </a:r>
          </a:p>
          <a:p>
            <a:pPr lvl="0" hangingPunct="0"/>
            <a:r>
              <a:rPr lang="en-US" dirty="0"/>
              <a:t>Pursuing outside funding – State grants and loans  </a:t>
            </a:r>
          </a:p>
          <a:p>
            <a:pPr lvl="0" hangingPunct="0"/>
            <a:r>
              <a:rPr lang="en-US" dirty="0"/>
              <a:t>Identifying potential regional partners</a:t>
            </a:r>
          </a:p>
        </p:txBody>
      </p:sp>
    </p:spTree>
    <p:extLst>
      <p:ext uri="{BB962C8B-B14F-4D97-AF65-F5344CB8AC3E}">
        <p14:creationId xmlns:p14="http://schemas.microsoft.com/office/powerpoint/2010/main" val="426434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9770-21D1-4AF3-B48D-165FCFB73C62}"/>
              </a:ext>
            </a:extLst>
          </p:cNvPr>
          <p:cNvSpPr>
            <a:spLocks noGrp="1"/>
          </p:cNvSpPr>
          <p:nvPr>
            <p:ph type="title"/>
          </p:nvPr>
        </p:nvSpPr>
        <p:spPr/>
        <p:txBody>
          <a:bodyPr/>
          <a:lstStyle/>
          <a:p>
            <a:r>
              <a:rPr lang="en-US" dirty="0"/>
              <a:t>Funding Opportunities</a:t>
            </a:r>
          </a:p>
        </p:txBody>
      </p:sp>
      <p:sp>
        <p:nvSpPr>
          <p:cNvPr id="3" name="Content Placeholder 2">
            <a:extLst>
              <a:ext uri="{FF2B5EF4-FFF2-40B4-BE49-F238E27FC236}">
                <a16:creationId xmlns:a16="http://schemas.microsoft.com/office/drawing/2014/main" id="{FC1AE572-824B-4804-8286-E7681430467C}"/>
              </a:ext>
            </a:extLst>
          </p:cNvPr>
          <p:cNvSpPr>
            <a:spLocks noGrp="1"/>
          </p:cNvSpPr>
          <p:nvPr>
            <p:ph idx="1"/>
          </p:nvPr>
        </p:nvSpPr>
        <p:spPr/>
        <p:txBody>
          <a:bodyPr/>
          <a:lstStyle/>
          <a:p>
            <a:pPr marL="0" indent="0">
              <a:buNone/>
            </a:pPr>
            <a:r>
              <a:rPr lang="en-US" dirty="0"/>
              <a:t>Total cost of environmental certification, design and construction of this project is estimated to be $60M</a:t>
            </a:r>
            <a:endParaRPr lang="en-US" b="1" dirty="0"/>
          </a:p>
          <a:p>
            <a:r>
              <a:rPr lang="en-US" sz="2400" b="1" dirty="0"/>
              <a:t>Obtained</a:t>
            </a:r>
            <a:r>
              <a:rPr lang="en-US" sz="2400" dirty="0"/>
              <a:t>: $1M low interest loan SWRCB State Revolving Fund program to cover the planning activities currently underway.</a:t>
            </a:r>
          </a:p>
          <a:p>
            <a:r>
              <a:rPr lang="en-US" sz="2400" b="1" dirty="0"/>
              <a:t>Applied</a:t>
            </a:r>
            <a:r>
              <a:rPr lang="en-US" sz="2400" dirty="0"/>
              <a:t>: $10M Prop 1 Brackish Water Grant </a:t>
            </a:r>
          </a:p>
          <a:p>
            <a:pPr marL="576263" lvl="1" indent="0">
              <a:buNone/>
            </a:pPr>
            <a:r>
              <a:rPr lang="en-US" dirty="0"/>
              <a:t>(State limit for grants is $10M per project)</a:t>
            </a:r>
          </a:p>
          <a:p>
            <a:r>
              <a:rPr lang="en-US" sz="2400" b="1" dirty="0"/>
              <a:t>Future Potential</a:t>
            </a:r>
            <a:r>
              <a:rPr lang="en-US" sz="2400" dirty="0"/>
              <a:t>: Up to $50M in State low interest loans specifically available for the brackish water project</a:t>
            </a:r>
          </a:p>
          <a:p>
            <a:endParaRPr lang="en-US" dirty="0"/>
          </a:p>
        </p:txBody>
      </p:sp>
    </p:spTree>
    <p:extLst>
      <p:ext uri="{BB962C8B-B14F-4D97-AF65-F5344CB8AC3E}">
        <p14:creationId xmlns:p14="http://schemas.microsoft.com/office/powerpoint/2010/main" val="76028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9770-21D1-4AF3-B48D-165FCFB73C62}"/>
              </a:ext>
            </a:extLst>
          </p:cNvPr>
          <p:cNvSpPr>
            <a:spLocks noGrp="1"/>
          </p:cNvSpPr>
          <p:nvPr>
            <p:ph type="title"/>
          </p:nvPr>
        </p:nvSpPr>
        <p:spPr/>
        <p:txBody>
          <a:bodyPr/>
          <a:lstStyle/>
          <a:p>
            <a:r>
              <a:rPr lang="en-US" sz="3600" dirty="0"/>
              <a:t>Project Schedule</a:t>
            </a:r>
          </a:p>
        </p:txBody>
      </p:sp>
      <p:sp>
        <p:nvSpPr>
          <p:cNvPr id="3" name="Content Placeholder 2">
            <a:extLst>
              <a:ext uri="{FF2B5EF4-FFF2-40B4-BE49-F238E27FC236}">
                <a16:creationId xmlns:a16="http://schemas.microsoft.com/office/drawing/2014/main" id="{FC1AE572-824B-4804-8286-E7681430467C}"/>
              </a:ext>
            </a:extLst>
          </p:cNvPr>
          <p:cNvSpPr>
            <a:spLocks noGrp="1"/>
          </p:cNvSpPr>
          <p:nvPr>
            <p:ph idx="1"/>
          </p:nvPr>
        </p:nvSpPr>
        <p:spPr/>
        <p:txBody>
          <a:bodyPr/>
          <a:lstStyle/>
          <a:p>
            <a:r>
              <a:rPr lang="en-US" dirty="0"/>
              <a:t>Environmental Review Underway</a:t>
            </a:r>
          </a:p>
          <a:p>
            <a:pPr lvl="1"/>
            <a:r>
              <a:rPr lang="en-US" dirty="0"/>
              <a:t>Public Scoping Period Aug-Sept 2017</a:t>
            </a:r>
          </a:p>
          <a:p>
            <a:pPr lvl="1"/>
            <a:r>
              <a:rPr lang="en-US" dirty="0"/>
              <a:t>Draft EIR under development</a:t>
            </a:r>
          </a:p>
          <a:p>
            <a:pPr lvl="1"/>
            <a:r>
              <a:rPr lang="en-US" dirty="0"/>
              <a:t>EIR for Council consideration Summer 2018</a:t>
            </a:r>
          </a:p>
          <a:p>
            <a:r>
              <a:rPr lang="en-US" dirty="0"/>
              <a:t>Preliminary Planning and Design Ongoing</a:t>
            </a:r>
          </a:p>
          <a:p>
            <a:r>
              <a:rPr lang="en-US" dirty="0"/>
              <a:t>Final Design and Permitting late 2018</a:t>
            </a:r>
            <a:endParaRPr lang="en-US" dirty="0">
              <a:highlight>
                <a:srgbClr val="FFFF00"/>
              </a:highlight>
            </a:endParaRPr>
          </a:p>
          <a:p>
            <a:r>
              <a:rPr lang="en-US" dirty="0"/>
              <a:t>Project Online late 2019/early 2020 depending on delivery method</a:t>
            </a:r>
          </a:p>
          <a:p>
            <a:endParaRPr lang="en-US" dirty="0"/>
          </a:p>
        </p:txBody>
      </p:sp>
    </p:spTree>
    <p:extLst>
      <p:ext uri="{BB962C8B-B14F-4D97-AF65-F5344CB8AC3E}">
        <p14:creationId xmlns:p14="http://schemas.microsoft.com/office/powerpoint/2010/main" val="117919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62C3-A072-407E-B68C-AD96E224804B}"/>
              </a:ext>
            </a:extLst>
          </p:cNvPr>
          <p:cNvSpPr>
            <a:spLocks noGrp="1"/>
          </p:cNvSpPr>
          <p:nvPr>
            <p:ph type="title"/>
          </p:nvPr>
        </p:nvSpPr>
        <p:spPr/>
        <p:txBody>
          <a:bodyPr/>
          <a:lstStyle/>
          <a:p>
            <a:r>
              <a:rPr lang="en-US" dirty="0"/>
              <a:t>Upcoming City Council Decisions</a:t>
            </a:r>
          </a:p>
        </p:txBody>
      </p:sp>
      <p:sp>
        <p:nvSpPr>
          <p:cNvPr id="3" name="Content Placeholder 2">
            <a:extLst>
              <a:ext uri="{FF2B5EF4-FFF2-40B4-BE49-F238E27FC236}">
                <a16:creationId xmlns:a16="http://schemas.microsoft.com/office/drawing/2014/main" id="{4515B28A-489D-4E92-A6EC-B3A6C489D9FC}"/>
              </a:ext>
            </a:extLst>
          </p:cNvPr>
          <p:cNvSpPr>
            <a:spLocks noGrp="1"/>
          </p:cNvSpPr>
          <p:nvPr>
            <p:ph idx="1"/>
          </p:nvPr>
        </p:nvSpPr>
        <p:spPr/>
        <p:txBody>
          <a:bodyPr/>
          <a:lstStyle/>
          <a:p>
            <a:r>
              <a:rPr lang="en-US" dirty="0"/>
              <a:t>Certify EIR </a:t>
            </a:r>
          </a:p>
          <a:p>
            <a:r>
              <a:rPr lang="en-US" dirty="0"/>
              <a:t>Select Preferred Project</a:t>
            </a:r>
          </a:p>
          <a:p>
            <a:r>
              <a:rPr lang="en-US" dirty="0"/>
              <a:t>Authorize acceptance of grants and loans from the state</a:t>
            </a:r>
          </a:p>
          <a:p>
            <a:r>
              <a:rPr lang="en-US" dirty="0"/>
              <a:t>Approve, if any, regional partnership agreements</a:t>
            </a:r>
          </a:p>
          <a:p>
            <a:r>
              <a:rPr lang="en-US" dirty="0"/>
              <a:t>Authorize proceeding with design and construction </a:t>
            </a:r>
          </a:p>
          <a:p>
            <a:endParaRPr lang="en-US" dirty="0"/>
          </a:p>
        </p:txBody>
      </p:sp>
    </p:spTree>
    <p:extLst>
      <p:ext uri="{BB962C8B-B14F-4D97-AF65-F5344CB8AC3E}">
        <p14:creationId xmlns:p14="http://schemas.microsoft.com/office/powerpoint/2010/main" val="344676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612" y="745115"/>
            <a:ext cx="9988488" cy="609600"/>
          </a:xfrm>
        </p:spPr>
        <p:txBody>
          <a:bodyPr/>
          <a:lstStyle/>
          <a:p>
            <a:r>
              <a:rPr lang="en-US" dirty="0"/>
              <a:t>Agenda </a:t>
            </a:r>
          </a:p>
        </p:txBody>
      </p:sp>
      <p:sp>
        <p:nvSpPr>
          <p:cNvPr id="3" name="Content Placeholder 2"/>
          <p:cNvSpPr>
            <a:spLocks noGrp="1"/>
          </p:cNvSpPr>
          <p:nvPr>
            <p:ph idx="1"/>
          </p:nvPr>
        </p:nvSpPr>
        <p:spPr>
          <a:xfrm>
            <a:off x="1176020" y="1655445"/>
            <a:ext cx="8267700" cy="4312763"/>
          </a:xfrm>
          <a:ln w="63500" cap="rnd">
            <a:noFill/>
          </a:ln>
          <a:effectLst/>
          <a:scene3d>
            <a:camera prst="orthographicFront"/>
            <a:lightRig rig="contrasting" dir="t">
              <a:rot lat="0" lon="0" rev="3000000"/>
            </a:lightRig>
          </a:scene3d>
          <a:sp3d>
            <a:bevelT w="0" h="0"/>
            <a:contourClr>
              <a:srgbClr val="333333"/>
            </a:contourClr>
          </a:sp3d>
        </p:spPr>
        <p:txBody>
          <a:bodyPr/>
          <a:lstStyle/>
          <a:p>
            <a:r>
              <a:rPr lang="en-US" dirty="0"/>
              <a:t>Project Background and Objectives</a:t>
            </a:r>
          </a:p>
          <a:p>
            <a:r>
              <a:rPr lang="en-US" dirty="0"/>
              <a:t>Project Overview</a:t>
            </a:r>
          </a:p>
          <a:p>
            <a:r>
              <a:rPr lang="en-US" dirty="0"/>
              <a:t>Accomplishments to Date</a:t>
            </a:r>
          </a:p>
          <a:p>
            <a:r>
              <a:rPr lang="en-US" dirty="0"/>
              <a:t>Funding Update </a:t>
            </a:r>
          </a:p>
          <a:p>
            <a:r>
              <a:rPr lang="en-US" dirty="0"/>
              <a:t>Schedule Update</a:t>
            </a:r>
          </a:p>
          <a:p>
            <a:r>
              <a:rPr lang="en-US" dirty="0"/>
              <a:t>Upcoming Council Decisions</a:t>
            </a:r>
          </a:p>
          <a:p>
            <a:endParaRPr lang="en-US" dirty="0"/>
          </a:p>
        </p:txBody>
      </p:sp>
    </p:spTree>
    <p:custDataLst>
      <p:tags r:id="rId1"/>
    </p:custDataLst>
    <p:extLst>
      <p:ext uri="{BB962C8B-B14F-4D97-AF65-F5344CB8AC3E}">
        <p14:creationId xmlns:p14="http://schemas.microsoft.com/office/powerpoint/2010/main" val="341821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EA43-C8FA-479E-AEB7-5FC56FE5C992}"/>
              </a:ext>
            </a:extLst>
          </p:cNvPr>
          <p:cNvSpPr>
            <a:spLocks noGrp="1"/>
          </p:cNvSpPr>
          <p:nvPr>
            <p:ph type="title"/>
          </p:nvPr>
        </p:nvSpPr>
        <p:spPr>
          <a:xfrm>
            <a:off x="1319259" y="792105"/>
            <a:ext cx="7491366" cy="609600"/>
          </a:xfrm>
        </p:spPr>
        <p:txBody>
          <a:bodyPr/>
          <a:lstStyle/>
          <a:p>
            <a:r>
              <a:rPr lang="en-US" dirty="0"/>
              <a:t>City Water Supply</a:t>
            </a:r>
          </a:p>
        </p:txBody>
      </p:sp>
      <p:sp>
        <p:nvSpPr>
          <p:cNvPr id="3" name="Content Placeholder 2">
            <a:extLst>
              <a:ext uri="{FF2B5EF4-FFF2-40B4-BE49-F238E27FC236}">
                <a16:creationId xmlns:a16="http://schemas.microsoft.com/office/drawing/2014/main" id="{1C065E5F-F17A-49E3-B4ED-96AD97C48577}"/>
              </a:ext>
            </a:extLst>
          </p:cNvPr>
          <p:cNvSpPr>
            <a:spLocks noGrp="1"/>
          </p:cNvSpPr>
          <p:nvPr>
            <p:ph idx="1"/>
          </p:nvPr>
        </p:nvSpPr>
        <p:spPr/>
        <p:txBody>
          <a:bodyPr/>
          <a:lstStyle/>
          <a:p>
            <a:pPr marL="0" indent="0">
              <a:buNone/>
            </a:pPr>
            <a:r>
              <a:rPr lang="en-US" dirty="0"/>
              <a:t>The City of Antioch treats and distributes raw water from the San Joaquin River utilizing its pre-1914 water rights and purchases raw water from the Contra Costa Water District when salinity at its intake is too high.</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3F9816E5-FD52-4458-ADF3-3F95A843B3FA}"/>
              </a:ext>
            </a:extLst>
          </p:cNvPr>
          <p:cNvPicPr>
            <a:picLocks noChangeAspect="1"/>
          </p:cNvPicPr>
          <p:nvPr/>
        </p:nvPicPr>
        <p:blipFill rotWithShape="1">
          <a:blip r:embed="rId2" cstate="print"/>
          <a:srcRect l="9492" t="22532" r="33028" b="21255"/>
          <a:stretch/>
        </p:blipFill>
        <p:spPr>
          <a:xfrm>
            <a:off x="1319259" y="3577589"/>
            <a:ext cx="7109461" cy="5054701"/>
          </a:xfrm>
          <a:prstGeom prst="rect">
            <a:avLst/>
          </a:prstGeom>
        </p:spPr>
      </p:pic>
    </p:spTree>
    <p:extLst>
      <p:ext uri="{BB962C8B-B14F-4D97-AF65-F5344CB8AC3E}">
        <p14:creationId xmlns:p14="http://schemas.microsoft.com/office/powerpoint/2010/main" val="17134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9770-21D1-4AF3-B48D-165FCFB73C62}"/>
              </a:ext>
            </a:extLst>
          </p:cNvPr>
          <p:cNvSpPr>
            <a:spLocks noGrp="1"/>
          </p:cNvSpPr>
          <p:nvPr>
            <p:ph type="title"/>
          </p:nvPr>
        </p:nvSpPr>
        <p:spPr>
          <a:xfrm>
            <a:off x="1502139" y="820737"/>
            <a:ext cx="7491366" cy="609600"/>
          </a:xfrm>
        </p:spPr>
        <p:txBody>
          <a:bodyPr/>
          <a:lstStyle/>
          <a:p>
            <a:r>
              <a:rPr lang="en-US" sz="3200" dirty="0"/>
              <a:t>Value of City’s Water Rights is Being Eroded </a:t>
            </a:r>
          </a:p>
        </p:txBody>
      </p:sp>
      <p:sp>
        <p:nvSpPr>
          <p:cNvPr id="10" name="Content Placeholder 2">
            <a:extLst>
              <a:ext uri="{FF2B5EF4-FFF2-40B4-BE49-F238E27FC236}">
                <a16:creationId xmlns:a16="http://schemas.microsoft.com/office/drawing/2014/main" id="{06C33214-36F9-41DE-B331-7FDF8FA8EC01}"/>
              </a:ext>
            </a:extLst>
          </p:cNvPr>
          <p:cNvSpPr txBox="1">
            <a:spLocks/>
          </p:cNvSpPr>
          <p:nvPr/>
        </p:nvSpPr>
        <p:spPr>
          <a:xfrm>
            <a:off x="1251584" y="1723550"/>
            <a:ext cx="7640955" cy="4351338"/>
          </a:xfrm>
          <a:prstGeom prst="rect">
            <a:avLst/>
          </a:prstGeom>
        </p:spPr>
        <p:txBody>
          <a:bodyPr vert="horz" lIns="91440" tIns="45720" rIns="91440" bIns="45720" rtlCol="0">
            <a:noAutofit/>
          </a:bodyPr>
          <a:lstStyle>
            <a:lvl1pPr marL="457200" indent="-457200" algn="l" defTabSz="914400" rtl="0" eaLnBrk="1" latinLnBrk="0" hangingPunct="1">
              <a:lnSpc>
                <a:spcPct val="100000"/>
              </a:lnSpc>
              <a:spcBef>
                <a:spcPts val="1000"/>
              </a:spcBef>
              <a:buClr>
                <a:srgbClr val="21578A"/>
              </a:buClr>
              <a:buSzPct val="130000"/>
              <a:buFont typeface="Wingdings" panose="05000000000000000000" pitchFamily="2" charset="2"/>
              <a:buChar char="§"/>
              <a:defRPr lang="en-US" sz="2800" kern="1200" dirty="0" smtClean="0">
                <a:solidFill>
                  <a:schemeClr val="tx1">
                    <a:lumMod val="65000"/>
                    <a:lumOff val="35000"/>
                  </a:schemeClr>
                </a:solidFill>
                <a:latin typeface="Arial Narrow" panose="020B0606020202030204" pitchFamily="34" charset="0"/>
                <a:ea typeface="+mn-ea"/>
                <a:cs typeface="+mn-cs"/>
              </a:defRPr>
            </a:lvl1pPr>
            <a:lvl2pPr marL="1033463" indent="-347663" algn="l" defTabSz="914400" rtl="0" eaLnBrk="1" latinLnBrk="0" hangingPunct="1">
              <a:lnSpc>
                <a:spcPct val="90000"/>
              </a:lnSpc>
              <a:spcBef>
                <a:spcPts val="500"/>
              </a:spcBef>
              <a:buClr>
                <a:srgbClr val="644459"/>
              </a:buClr>
              <a:buSzPct val="80000"/>
              <a:buFont typeface="Wingdings" panose="05000000000000000000" pitchFamily="2" charset="2"/>
              <a:buChar char="Ø"/>
              <a:defRPr lang="en-US" sz="2400" kern="1200" dirty="0" smtClean="0">
                <a:solidFill>
                  <a:schemeClr val="tx1">
                    <a:lumMod val="65000"/>
                    <a:lumOff val="35000"/>
                  </a:schemeClr>
                </a:solidFill>
                <a:latin typeface="Arial Narrow" panose="020B0606020202030204" pitchFamily="34" charset="0"/>
                <a:ea typeface="+mn-ea"/>
                <a:cs typeface="+mn-cs"/>
              </a:defRPr>
            </a:lvl2pPr>
            <a:lvl3pPr marL="1280160" indent="-18288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lumMod val="65000"/>
                    <a:lumOff val="35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SzPct val="80000"/>
              <a:buFont typeface="Courier New" panose="02070309020205020404" pitchFamily="49" charset="0"/>
              <a:buChar char="o"/>
              <a:defRPr lang="en-US" sz="1800" kern="1200" dirty="0" smtClean="0">
                <a:solidFill>
                  <a:schemeClr val="tx1">
                    <a:lumMod val="65000"/>
                    <a:lumOff val="35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lumMod val="65000"/>
                    <a:lumOff val="35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Estimated Value of City Water Rights: $70-$100M</a:t>
            </a:r>
          </a:p>
          <a:p>
            <a:r>
              <a:rPr lang="en-US" dirty="0"/>
              <a:t>Changes in Delta Water Management: </a:t>
            </a:r>
            <a:r>
              <a:rPr lang="en-US" dirty="0" err="1"/>
              <a:t>WaterFix</a:t>
            </a:r>
            <a:endParaRPr lang="en-US" dirty="0"/>
          </a:p>
          <a:p>
            <a:r>
              <a:rPr lang="en-US" dirty="0"/>
              <a:t>Cumulative Impacts of other projects degrading water quality in Western Delta</a:t>
            </a:r>
          </a:p>
          <a:p>
            <a:pPr lvl="1"/>
            <a:r>
              <a:rPr lang="en-US" dirty="0"/>
              <a:t> CCWD Settlement on </a:t>
            </a:r>
            <a:r>
              <a:rPr lang="en-US" dirty="0" err="1"/>
              <a:t>WaterFix</a:t>
            </a:r>
            <a:endParaRPr lang="en-US" dirty="0"/>
          </a:p>
          <a:p>
            <a:pPr lvl="1"/>
            <a:r>
              <a:rPr lang="en-US" dirty="0"/>
              <a:t>Freeport</a:t>
            </a:r>
          </a:p>
          <a:p>
            <a:pPr lvl="1"/>
            <a:r>
              <a:rPr lang="en-US" dirty="0"/>
              <a:t>Development in San Joaquin Valley, etc.</a:t>
            </a:r>
          </a:p>
          <a:p>
            <a:r>
              <a:rPr lang="en-US" dirty="0"/>
              <a:t>Climate Change: Increasing Frequency of Droughts</a:t>
            </a:r>
          </a:p>
          <a:p>
            <a:endParaRPr lang="en-US" dirty="0"/>
          </a:p>
          <a:p>
            <a:endParaRPr lang="en-US" dirty="0"/>
          </a:p>
          <a:p>
            <a:endParaRPr lang="en-US" dirty="0"/>
          </a:p>
        </p:txBody>
      </p:sp>
    </p:spTree>
    <p:extLst>
      <p:ext uri="{BB962C8B-B14F-4D97-AF65-F5344CB8AC3E}">
        <p14:creationId xmlns:p14="http://schemas.microsoft.com/office/powerpoint/2010/main" val="29471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9770-21D1-4AF3-B48D-165FCFB73C62}"/>
              </a:ext>
            </a:extLst>
          </p:cNvPr>
          <p:cNvSpPr>
            <a:spLocks noGrp="1"/>
          </p:cNvSpPr>
          <p:nvPr>
            <p:ph type="title"/>
          </p:nvPr>
        </p:nvSpPr>
        <p:spPr>
          <a:xfrm>
            <a:off x="1513567" y="329078"/>
            <a:ext cx="7491366" cy="609600"/>
          </a:xfrm>
        </p:spPr>
        <p:txBody>
          <a:bodyPr/>
          <a:lstStyle/>
          <a:p>
            <a:r>
              <a:rPr lang="en-US" sz="3200" dirty="0"/>
              <a:t>Increasing Salinity in Western Delta Forces City to Stop Using the River Earlier in Year</a:t>
            </a:r>
          </a:p>
        </p:txBody>
      </p:sp>
      <p:pic>
        <p:nvPicPr>
          <p:cNvPr id="6" name="Picture 5">
            <a:extLst>
              <a:ext uri="{FF2B5EF4-FFF2-40B4-BE49-F238E27FC236}">
                <a16:creationId xmlns:a16="http://schemas.microsoft.com/office/drawing/2014/main" id="{BBB141EA-9909-46E5-9B60-90845C89B6A7}"/>
              </a:ext>
            </a:extLst>
          </p:cNvPr>
          <p:cNvPicPr>
            <a:picLocks noChangeAspect="1"/>
          </p:cNvPicPr>
          <p:nvPr/>
        </p:nvPicPr>
        <p:blipFill rotWithShape="1">
          <a:blip r:embed="rId2" cstate="print"/>
          <a:srcRect l="4315" t="1942" r="3088" b="2837"/>
          <a:stretch/>
        </p:blipFill>
        <p:spPr>
          <a:xfrm>
            <a:off x="836369" y="1625529"/>
            <a:ext cx="3974852" cy="2560320"/>
          </a:xfrm>
          <a:prstGeom prst="rect">
            <a:avLst/>
          </a:prstGeom>
        </p:spPr>
      </p:pic>
      <p:pic>
        <p:nvPicPr>
          <p:cNvPr id="7" name="Picture 6">
            <a:extLst>
              <a:ext uri="{FF2B5EF4-FFF2-40B4-BE49-F238E27FC236}">
                <a16:creationId xmlns:a16="http://schemas.microsoft.com/office/drawing/2014/main" id="{4F90DA31-085E-4834-8A0A-28B597AB8692}"/>
              </a:ext>
            </a:extLst>
          </p:cNvPr>
          <p:cNvPicPr>
            <a:picLocks noChangeAspect="1"/>
          </p:cNvPicPr>
          <p:nvPr/>
        </p:nvPicPr>
        <p:blipFill rotWithShape="1">
          <a:blip r:embed="rId3" cstate="print"/>
          <a:srcRect l="3392" r="2856"/>
          <a:stretch/>
        </p:blipFill>
        <p:spPr>
          <a:xfrm>
            <a:off x="4880610" y="1625529"/>
            <a:ext cx="4064585" cy="2560320"/>
          </a:xfrm>
          <a:prstGeom prst="rect">
            <a:avLst/>
          </a:prstGeom>
        </p:spPr>
      </p:pic>
      <p:sp>
        <p:nvSpPr>
          <p:cNvPr id="8" name="Content Placeholder 2">
            <a:extLst>
              <a:ext uri="{FF2B5EF4-FFF2-40B4-BE49-F238E27FC236}">
                <a16:creationId xmlns:a16="http://schemas.microsoft.com/office/drawing/2014/main" id="{B8B1EC12-B406-47C1-A2C3-6DDD52C25EB1}"/>
              </a:ext>
            </a:extLst>
          </p:cNvPr>
          <p:cNvSpPr>
            <a:spLocks noGrp="1"/>
          </p:cNvSpPr>
          <p:nvPr>
            <p:ph idx="1"/>
          </p:nvPr>
        </p:nvSpPr>
        <p:spPr>
          <a:xfrm>
            <a:off x="1114375" y="4386139"/>
            <a:ext cx="3418840" cy="1270635"/>
          </a:xfrm>
          <a:ln w="63500" cap="rnd">
            <a:noFill/>
          </a:ln>
          <a:effectLst/>
          <a:scene3d>
            <a:camera prst="orthographicFront"/>
            <a:lightRig rig="contrasting" dir="t">
              <a:rot lat="0" lon="0" rev="3000000"/>
            </a:lightRig>
          </a:scene3d>
          <a:sp3d>
            <a:bevelT w="0" h="0"/>
            <a:contourClr>
              <a:srgbClr val="333333"/>
            </a:contourClr>
          </a:sp3d>
        </p:spPr>
        <p:txBody>
          <a:bodyPr/>
          <a:lstStyle/>
          <a:p>
            <a:pPr marL="0" indent="0">
              <a:buNone/>
            </a:pPr>
            <a:r>
              <a:rPr lang="en-US" sz="2400" dirty="0"/>
              <a:t>In typical non-drought years, 40% of the City’s supply comes from the San Joaquin River</a:t>
            </a:r>
          </a:p>
          <a:p>
            <a:endParaRPr lang="en-US" dirty="0"/>
          </a:p>
        </p:txBody>
      </p:sp>
      <p:sp>
        <p:nvSpPr>
          <p:cNvPr id="9" name="Content Placeholder 2">
            <a:extLst>
              <a:ext uri="{FF2B5EF4-FFF2-40B4-BE49-F238E27FC236}">
                <a16:creationId xmlns:a16="http://schemas.microsoft.com/office/drawing/2014/main" id="{2F8E106F-71AB-4DD1-B221-49052F026067}"/>
              </a:ext>
            </a:extLst>
          </p:cNvPr>
          <p:cNvSpPr txBox="1">
            <a:spLocks/>
          </p:cNvSpPr>
          <p:nvPr/>
        </p:nvSpPr>
        <p:spPr>
          <a:xfrm>
            <a:off x="5086348" y="4386138"/>
            <a:ext cx="3418840" cy="1270635"/>
          </a:xfrm>
          <a:prstGeom prst="rect">
            <a:avLst/>
          </a:prstGeom>
          <a:ln w="63500" cap="rnd">
            <a:noFill/>
          </a:ln>
          <a:effectLst/>
          <a:scene3d>
            <a:camera prst="orthographicFront"/>
            <a:lightRig rig="contrasting" dir="t">
              <a:rot lat="0" lon="0" rev="3000000"/>
            </a:lightRig>
          </a:scene3d>
          <a:sp3d>
            <a:bevelT w="0" h="0"/>
            <a:contourClr>
              <a:srgbClr val="333333"/>
            </a:contourClr>
          </a:sp3d>
        </p:spPr>
        <p:txBody>
          <a:bodyPr vert="horz" lIns="91440" tIns="45720" rIns="91440" bIns="45720" rtlCol="0">
            <a:noAutofit/>
          </a:bodyPr>
          <a:lstStyle>
            <a:lvl1pPr marL="457200" indent="-457200" algn="l" defTabSz="914400" rtl="0" eaLnBrk="1" latinLnBrk="0" hangingPunct="1">
              <a:lnSpc>
                <a:spcPct val="100000"/>
              </a:lnSpc>
              <a:spcBef>
                <a:spcPts val="1000"/>
              </a:spcBef>
              <a:buClr>
                <a:srgbClr val="21578A"/>
              </a:buClr>
              <a:buSzPct val="130000"/>
              <a:buFont typeface="Wingdings" panose="05000000000000000000" pitchFamily="2" charset="2"/>
              <a:buChar char="§"/>
              <a:defRPr lang="en-US" sz="2800" kern="1200" dirty="0" smtClean="0">
                <a:solidFill>
                  <a:schemeClr val="tx1">
                    <a:lumMod val="65000"/>
                    <a:lumOff val="35000"/>
                  </a:schemeClr>
                </a:solidFill>
                <a:latin typeface="Arial Narrow" panose="020B0606020202030204" pitchFamily="34" charset="0"/>
                <a:ea typeface="+mn-ea"/>
                <a:cs typeface="+mn-cs"/>
              </a:defRPr>
            </a:lvl1pPr>
            <a:lvl2pPr marL="1033463" indent="-347663" algn="l" defTabSz="914400" rtl="0" eaLnBrk="1" latinLnBrk="0" hangingPunct="1">
              <a:lnSpc>
                <a:spcPct val="90000"/>
              </a:lnSpc>
              <a:spcBef>
                <a:spcPts val="500"/>
              </a:spcBef>
              <a:buClr>
                <a:srgbClr val="644459"/>
              </a:buClr>
              <a:buSzPct val="80000"/>
              <a:buFont typeface="Wingdings" panose="05000000000000000000" pitchFamily="2" charset="2"/>
              <a:buChar char="Ø"/>
              <a:defRPr lang="en-US" sz="2400" kern="1200" dirty="0" smtClean="0">
                <a:solidFill>
                  <a:schemeClr val="tx1">
                    <a:lumMod val="65000"/>
                    <a:lumOff val="35000"/>
                  </a:schemeClr>
                </a:solidFill>
                <a:latin typeface="Arial Narrow" panose="020B0606020202030204" pitchFamily="34" charset="0"/>
                <a:ea typeface="+mn-ea"/>
                <a:cs typeface="+mn-cs"/>
              </a:defRPr>
            </a:lvl2pPr>
            <a:lvl3pPr marL="1280160" indent="-18288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lumMod val="65000"/>
                    <a:lumOff val="35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SzPct val="80000"/>
              <a:buFont typeface="Courier New" panose="02070309020205020404" pitchFamily="49" charset="0"/>
              <a:buChar char="o"/>
              <a:defRPr lang="en-US" sz="1800" kern="1200" dirty="0" smtClean="0">
                <a:solidFill>
                  <a:schemeClr val="tx1">
                    <a:lumMod val="65000"/>
                    <a:lumOff val="35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lumMod val="65000"/>
                    <a:lumOff val="35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dirty="0"/>
              <a:t>In drought years, the City must switch to CCWD supply earlier. As little as 25% of the City’s supply may come from the San Joaquin River</a:t>
            </a:r>
          </a:p>
          <a:p>
            <a:endParaRPr lang="en-US" dirty="0"/>
          </a:p>
        </p:txBody>
      </p:sp>
    </p:spTree>
    <p:extLst>
      <p:ext uri="{BB962C8B-B14F-4D97-AF65-F5344CB8AC3E}">
        <p14:creationId xmlns:p14="http://schemas.microsoft.com/office/powerpoint/2010/main" val="248143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9770-21D1-4AF3-B48D-165FCFB73C62}"/>
              </a:ext>
            </a:extLst>
          </p:cNvPr>
          <p:cNvSpPr>
            <a:spLocks noGrp="1"/>
          </p:cNvSpPr>
          <p:nvPr>
            <p:ph type="title"/>
          </p:nvPr>
        </p:nvSpPr>
        <p:spPr>
          <a:xfrm>
            <a:off x="1490709" y="449205"/>
            <a:ext cx="7491366" cy="609600"/>
          </a:xfrm>
        </p:spPr>
        <p:txBody>
          <a:bodyPr/>
          <a:lstStyle/>
          <a:p>
            <a:r>
              <a:rPr lang="en-US" sz="3200" dirty="0"/>
              <a:t>3 Years Ago the City Began Investigating Brackish Water Project Opportunities</a:t>
            </a:r>
          </a:p>
        </p:txBody>
      </p:sp>
      <p:sp>
        <p:nvSpPr>
          <p:cNvPr id="3" name="Content Placeholder 2">
            <a:extLst>
              <a:ext uri="{FF2B5EF4-FFF2-40B4-BE49-F238E27FC236}">
                <a16:creationId xmlns:a16="http://schemas.microsoft.com/office/drawing/2014/main" id="{FC1AE572-824B-4804-8286-E7681430467C}"/>
              </a:ext>
            </a:extLst>
          </p:cNvPr>
          <p:cNvSpPr>
            <a:spLocks noGrp="1"/>
          </p:cNvSpPr>
          <p:nvPr>
            <p:ph idx="1"/>
          </p:nvPr>
        </p:nvSpPr>
        <p:spPr/>
        <p:txBody>
          <a:bodyPr/>
          <a:lstStyle/>
          <a:p>
            <a:r>
              <a:rPr lang="en-US" dirty="0"/>
              <a:t>California in middle of 5yr drought</a:t>
            </a:r>
          </a:p>
          <a:p>
            <a:r>
              <a:rPr lang="en-US" dirty="0"/>
              <a:t>City needed to find ways to mitigate for </a:t>
            </a:r>
            <a:r>
              <a:rPr lang="en-US" dirty="0" err="1"/>
              <a:t>WaterFix</a:t>
            </a:r>
            <a:endParaRPr lang="en-US" dirty="0"/>
          </a:p>
          <a:p>
            <a:r>
              <a:rPr lang="en-US" dirty="0"/>
              <a:t>Restore and maintain the value of the City’s water rights</a:t>
            </a:r>
          </a:p>
          <a:p>
            <a:r>
              <a:rPr lang="en-US" dirty="0"/>
              <a:t>Protect water quality and water reliability against future droughts</a:t>
            </a:r>
          </a:p>
          <a:p>
            <a:r>
              <a:rPr lang="en-US" dirty="0"/>
              <a:t>Provide flexibility for City’s needs and possible regional expansion</a:t>
            </a:r>
          </a:p>
          <a:p>
            <a:r>
              <a:rPr lang="en-US" dirty="0"/>
              <a:t>Provide environmental and economic benefits</a:t>
            </a:r>
          </a:p>
          <a:p>
            <a:endParaRPr lang="en-US" dirty="0"/>
          </a:p>
        </p:txBody>
      </p:sp>
    </p:spTree>
    <p:extLst>
      <p:ext uri="{BB962C8B-B14F-4D97-AF65-F5344CB8AC3E}">
        <p14:creationId xmlns:p14="http://schemas.microsoft.com/office/powerpoint/2010/main" val="133476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143E2-6D00-4F7C-84F5-6C81348630D8}"/>
              </a:ext>
            </a:extLst>
          </p:cNvPr>
          <p:cNvSpPr>
            <a:spLocks noGrp="1"/>
          </p:cNvSpPr>
          <p:nvPr>
            <p:ph type="title"/>
          </p:nvPr>
        </p:nvSpPr>
        <p:spPr>
          <a:xfrm>
            <a:off x="1444989" y="849255"/>
            <a:ext cx="7491366" cy="609600"/>
          </a:xfrm>
        </p:spPr>
        <p:txBody>
          <a:bodyPr/>
          <a:lstStyle/>
          <a:p>
            <a:r>
              <a:rPr lang="en-US" sz="3200" dirty="0"/>
              <a:t>Brackish Water Desalination is Cost-Effective</a:t>
            </a:r>
          </a:p>
        </p:txBody>
      </p:sp>
      <p:sp>
        <p:nvSpPr>
          <p:cNvPr id="3" name="Content Placeholder 2">
            <a:extLst>
              <a:ext uri="{FF2B5EF4-FFF2-40B4-BE49-F238E27FC236}">
                <a16:creationId xmlns:a16="http://schemas.microsoft.com/office/drawing/2014/main" id="{8E302671-6E85-44F6-94BF-AEEC35726022}"/>
              </a:ext>
            </a:extLst>
          </p:cNvPr>
          <p:cNvSpPr>
            <a:spLocks noGrp="1"/>
          </p:cNvSpPr>
          <p:nvPr>
            <p:ph idx="1"/>
          </p:nvPr>
        </p:nvSpPr>
        <p:spPr/>
        <p:txBody>
          <a:bodyPr/>
          <a:lstStyle/>
          <a:p>
            <a:r>
              <a:rPr lang="en-US" dirty="0"/>
              <a:t>Tidal Delta water ~ 50 times less salty than seawater</a:t>
            </a:r>
          </a:p>
          <a:p>
            <a:r>
              <a:rPr lang="en-US" dirty="0"/>
              <a:t>One third the cost of seawater desalination</a:t>
            </a:r>
          </a:p>
          <a:p>
            <a:r>
              <a:rPr lang="en-US" dirty="0"/>
              <a:t>Current Cost of Antioch Finished Water</a:t>
            </a:r>
          </a:p>
          <a:p>
            <a:pPr lvl="1"/>
            <a:r>
              <a:rPr lang="en-US" dirty="0"/>
              <a:t>$1000/AF (CCWD raw water charge + treatment costs)</a:t>
            </a:r>
          </a:p>
          <a:p>
            <a:r>
              <a:rPr lang="en-US" dirty="0"/>
              <a:t>Estimated Water Cost Brackish Water Facility  </a:t>
            </a:r>
          </a:p>
          <a:p>
            <a:pPr lvl="1"/>
            <a:r>
              <a:rPr lang="en-US" dirty="0"/>
              <a:t>$920 to $1,150/AF</a:t>
            </a:r>
          </a:p>
          <a:p>
            <a:pPr marL="0" indent="0">
              <a:buNone/>
            </a:pPr>
            <a:endParaRPr lang="en-US" sz="2400" dirty="0"/>
          </a:p>
        </p:txBody>
      </p:sp>
    </p:spTree>
    <p:extLst>
      <p:ext uri="{BB962C8B-B14F-4D97-AF65-F5344CB8AC3E}">
        <p14:creationId xmlns:p14="http://schemas.microsoft.com/office/powerpoint/2010/main" val="280464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DEE7-ADF9-40F7-ADD9-1AE068A0D8B0}"/>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6DDEBCBE-B4A3-474E-A251-52A0E25073FA}"/>
              </a:ext>
            </a:extLst>
          </p:cNvPr>
          <p:cNvSpPr>
            <a:spLocks noGrp="1"/>
          </p:cNvSpPr>
          <p:nvPr>
            <p:ph idx="1"/>
          </p:nvPr>
        </p:nvSpPr>
        <p:spPr>
          <a:xfrm>
            <a:off x="1304924" y="1594010"/>
            <a:ext cx="7599045" cy="4351338"/>
          </a:xfrm>
        </p:spPr>
        <p:txBody>
          <a:bodyPr/>
          <a:lstStyle/>
          <a:p>
            <a:r>
              <a:rPr lang="en-US" dirty="0"/>
              <a:t>Treat 7.5MGD of brackish water to produce 6MGD finished water. Could be as much as 16MGD for a regional plant. </a:t>
            </a:r>
          </a:p>
          <a:p>
            <a:r>
              <a:rPr lang="en-US" dirty="0"/>
              <a:t>New river intake with state-of-the-art fish screens (incorporates existing CIP project)</a:t>
            </a:r>
          </a:p>
          <a:p>
            <a:r>
              <a:rPr lang="en-US" dirty="0"/>
              <a:t>Treatment facility at existing WTP site. </a:t>
            </a:r>
          </a:p>
          <a:p>
            <a:r>
              <a:rPr lang="en-US" dirty="0"/>
              <a:t>Current plan is to discharge at DDSD existing outfall (Antioch owns 50% capacity). Negotiations underway. </a:t>
            </a:r>
          </a:p>
        </p:txBody>
      </p:sp>
    </p:spTree>
    <p:extLst>
      <p:ext uri="{BB962C8B-B14F-4D97-AF65-F5344CB8AC3E}">
        <p14:creationId xmlns:p14="http://schemas.microsoft.com/office/powerpoint/2010/main" val="244681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2A5E09-C5FE-4273-9949-DC3287708582}"/>
              </a:ext>
            </a:extLst>
          </p:cNvPr>
          <p:cNvPicPr>
            <a:picLocks noChangeAspect="1"/>
          </p:cNvPicPr>
          <p:nvPr/>
        </p:nvPicPr>
        <p:blipFill>
          <a:blip r:embed="rId3" cstate="print"/>
          <a:stretch>
            <a:fillRect/>
          </a:stretch>
        </p:blipFill>
        <p:spPr>
          <a:xfrm>
            <a:off x="247866" y="351367"/>
            <a:ext cx="8610383" cy="5580804"/>
          </a:xfrm>
          <a:prstGeom prst="rect">
            <a:avLst/>
          </a:prstGeom>
        </p:spPr>
      </p:pic>
      <p:sp>
        <p:nvSpPr>
          <p:cNvPr id="6" name="Title 1">
            <a:extLst>
              <a:ext uri="{FF2B5EF4-FFF2-40B4-BE49-F238E27FC236}">
                <a16:creationId xmlns:a16="http://schemas.microsoft.com/office/drawing/2014/main" id="{863457ED-635D-4491-ACB9-DC98AAB2C02C}"/>
              </a:ext>
            </a:extLst>
          </p:cNvPr>
          <p:cNvSpPr txBox="1">
            <a:spLocks/>
          </p:cNvSpPr>
          <p:nvPr/>
        </p:nvSpPr>
        <p:spPr>
          <a:xfrm>
            <a:off x="370568" y="6084195"/>
            <a:ext cx="8350521"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1618A"/>
                </a:solidFill>
                <a:latin typeface="Arial Narrow" panose="020B0606020202030204" pitchFamily="34" charset="0"/>
              </a:rPr>
              <a:t>Brackish Water Project makes cost-effective use of existing facilities </a:t>
            </a:r>
          </a:p>
        </p:txBody>
      </p:sp>
    </p:spTree>
    <p:extLst>
      <p:ext uri="{BB962C8B-B14F-4D97-AF65-F5344CB8AC3E}">
        <p14:creationId xmlns:p14="http://schemas.microsoft.com/office/powerpoint/2010/main" val="3954522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W&amp;C">
      <a:dk1>
        <a:srgbClr val="000000"/>
      </a:dk1>
      <a:lt1>
        <a:srgbClr val="FFFFFF"/>
      </a:lt1>
      <a:dk2>
        <a:srgbClr val="000000"/>
      </a:dk2>
      <a:lt2>
        <a:srgbClr val="FFFFFF"/>
      </a:lt2>
      <a:accent1>
        <a:srgbClr val="21578A"/>
      </a:accent1>
      <a:accent2>
        <a:srgbClr val="718674"/>
      </a:accent2>
      <a:accent3>
        <a:srgbClr val="C75B12"/>
      </a:accent3>
      <a:accent4>
        <a:srgbClr val="644459"/>
      </a:accent4>
      <a:accent5>
        <a:srgbClr val="B3B38C"/>
      </a:accent5>
      <a:accent6>
        <a:srgbClr val="DDCD69"/>
      </a:accent6>
      <a:hlink>
        <a:srgbClr val="0000FF"/>
      </a:hlink>
      <a:folHlink>
        <a:srgbClr val="800080"/>
      </a:folHlink>
    </a:clrScheme>
    <a:fontScheme name="W&amp;C">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 Template 2.pptx" id="{462E0F7D-3C9E-4C4B-9CD0-571013177E79}" vid="{AD73DB93-F175-470E-80B3-05F92BF317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10002</TotalTime>
  <Words>968</Words>
  <Application>Microsoft Office PowerPoint</Application>
  <PresentationFormat>On-screen Show (4:3)</PresentationFormat>
  <Paragraphs>104</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Courier New</vt:lpstr>
      <vt:lpstr>Wingdings</vt:lpstr>
      <vt:lpstr>Office Theme</vt:lpstr>
      <vt:lpstr>Brackish Water Desalination Project</vt:lpstr>
      <vt:lpstr>Agenda </vt:lpstr>
      <vt:lpstr>City Water Supply</vt:lpstr>
      <vt:lpstr>Value of City’s Water Rights is Being Eroded </vt:lpstr>
      <vt:lpstr>Increasing Salinity in Western Delta Forces City to Stop Using the River Earlier in Year</vt:lpstr>
      <vt:lpstr>3 Years Ago the City Began Investigating Brackish Water Project Opportunities</vt:lpstr>
      <vt:lpstr>Brackish Water Desalination is Cost-Effective</vt:lpstr>
      <vt:lpstr>Project Overview</vt:lpstr>
      <vt:lpstr>PowerPoint Presentation</vt:lpstr>
      <vt:lpstr>Environmental and Economic Benefits</vt:lpstr>
      <vt:lpstr>Accomplishments to Date</vt:lpstr>
      <vt:lpstr>Funding Opportunities</vt:lpstr>
      <vt:lpstr>Project Schedule</vt:lpstr>
      <vt:lpstr>Upcoming City Council Decisions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Samantha Salvia</dc:creator>
  <cp:lastModifiedBy>Medeiros, Lori</cp:lastModifiedBy>
  <cp:revision>48</cp:revision>
  <cp:lastPrinted>2017-04-28T17:26:13Z</cp:lastPrinted>
  <dcterms:created xsi:type="dcterms:W3CDTF">2017-11-21T20:50:35Z</dcterms:created>
  <dcterms:modified xsi:type="dcterms:W3CDTF">2018-11-01T21:52:33Z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63297AF0-02D7-4C5C-BC22-D0DB55B900E3</vt:lpwstr>
  </property>
  <property fmtid="{D5CDD505-2E9C-101B-9397-08002B2CF9AE}" pid="3" name="ArticulatePath">
    <vt:lpwstr>Presentation1</vt:lpwstr>
  </property>
</Properties>
</file>